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9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9"/>
  </p:notesMasterIdLst>
  <p:sldIdLst>
    <p:sldId id="320" r:id="rId2"/>
    <p:sldId id="322" r:id="rId3"/>
    <p:sldId id="321" r:id="rId4"/>
    <p:sldId id="273" r:id="rId5"/>
    <p:sldId id="274" r:id="rId6"/>
    <p:sldId id="286" r:id="rId7"/>
    <p:sldId id="275" r:id="rId8"/>
    <p:sldId id="326" r:id="rId9"/>
    <p:sldId id="328" r:id="rId10"/>
    <p:sldId id="297" r:id="rId11"/>
    <p:sldId id="305" r:id="rId12"/>
    <p:sldId id="299" r:id="rId13"/>
    <p:sldId id="327" r:id="rId14"/>
    <p:sldId id="324" r:id="rId15"/>
    <p:sldId id="300" r:id="rId16"/>
    <p:sldId id="319" r:id="rId17"/>
    <p:sldId id="323" r:id="rId18"/>
  </p:sldIdLst>
  <p:sldSz cx="10799763" cy="7199313"/>
  <p:notesSz cx="6858000" cy="9144000"/>
  <p:embeddedFontLst>
    <p:embeddedFont>
      <p:font typeface="210 하얀바람 L" panose="02020603020101020101" pitchFamily="18" charset="-127"/>
      <p:regular r:id="rId20"/>
    </p:embeddedFont>
    <p:embeddedFont>
      <p:font typeface="a시월구일2" panose="02020600000000000000" pitchFamily="18" charset="-127"/>
      <p:regular r:id="rId21"/>
    </p:embeddedFont>
    <p:embeddedFont>
      <p:font typeface="a고딕15" panose="02020600000000000000" pitchFamily="18" charset="-127"/>
      <p:regular r:id="rId22"/>
    </p:embeddedFont>
    <p:embeddedFont>
      <p:font typeface="a고딕14" panose="02020600000000000000" pitchFamily="18" charset="-127"/>
      <p:regular r:id="rId23"/>
    </p:embeddedFont>
    <p:embeddedFont>
      <p:font typeface="a고딕17" panose="02020600000000000000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a고딕12" panose="02020600000000000000" pitchFamily="18" charset="-127"/>
      <p:regular r:id="rId27"/>
    </p:embeddedFont>
    <p:embeddedFont>
      <p:font typeface="a고딕11" panose="02020600000000000000" pitchFamily="18" charset="-127"/>
      <p:regular r:id="rId28"/>
    </p:embeddedFont>
    <p:embeddedFont>
      <p:font typeface="조선일보명조" panose="02030304000000000000" pitchFamily="18" charset="-127"/>
      <p:regular r:id="rId29"/>
    </p:embeddedFont>
    <p:embeddedFont>
      <p:font typeface="a솜사탕" panose="02020600000000000000" pitchFamily="18" charset="-127"/>
      <p:regular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a시월구일1" panose="02020600000000000000" pitchFamily="18" charset="-127"/>
      <p:regular r:id="rId33"/>
    </p:embeddedFont>
    <p:embeddedFont>
      <p:font typeface="a고딕13" panose="02020600000000000000" pitchFamily="18" charset="-127"/>
      <p:regular r:id="rId34"/>
    </p:embeddedFont>
    <p:embeddedFont>
      <p:font typeface="210 하얀바람 R" panose="02020603020101020101" pitchFamily="18" charset="-127"/>
      <p:regular r:id="rId35"/>
    </p:embeddedFont>
    <p:embeddedFont>
      <p:font typeface="a고딕16" panose="02020600000000000000" pitchFamily="18" charset="-127"/>
      <p:regular r:id="rId36"/>
    </p:embeddedFont>
    <p:embeddedFont>
      <p:font typeface="210 하얀바람 B" panose="02020603020101020101" pitchFamily="18" charset="-127"/>
      <p:regular r:id="rId37"/>
    </p:embeddedFont>
    <p:embeddedFont>
      <p:font typeface="a시월구일3" panose="02020600000000000000" pitchFamily="18" charset="-127"/>
      <p:regular r:id="rId38"/>
    </p:embeddedFont>
    <p:embeddedFont>
      <p:font typeface="a시월구일4" panose="02020600000000000000" pitchFamily="18" charset="-127"/>
      <p:regular r:id="rId39"/>
    </p:embeddedFont>
    <p:embeddedFont>
      <p:font typeface="DX스피드 M" panose="02020600000000000000" pitchFamily="18" charset="-127"/>
      <p:regular r:id="rId40"/>
    </p:embeddedFont>
    <p:embeddedFont>
      <p:font typeface="a바른생각" panose="02020600000000000000" pitchFamily="18" charset="-127"/>
      <p:regular r:id="rId41"/>
    </p:embeddedFont>
    <p:embeddedFont>
      <p:font typeface="a고딕18" panose="02020600000000000000" pitchFamily="18" charset="-127"/>
      <p:regular r:id="rId42"/>
    </p:embeddedFont>
    <p:embeddedFont>
      <p:font typeface="Berlin Sans FB Demi" panose="020E0802020502020306" pitchFamily="34" charset="0"/>
      <p:bold r:id="rId43"/>
    </p:embeddedFont>
    <p:embeddedFont>
      <p:font typeface="a고딕19" panose="02020600000000000000" pitchFamily="18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595959"/>
    <a:srgbClr val="424242"/>
    <a:srgbClr val="FFD73C"/>
    <a:srgbClr val="464646"/>
    <a:srgbClr val="58647C"/>
    <a:srgbClr val="A4CCF0"/>
    <a:srgbClr val="9148C8"/>
    <a:srgbClr val="FFDFC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6391" autoAdjust="0"/>
  </p:normalViewPr>
  <p:slideViewPr>
    <p:cSldViewPr snapToGrid="0">
      <p:cViewPr varScale="1">
        <p:scale>
          <a:sx n="107" d="100"/>
          <a:sy n="107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B8B42-4555-4332-BCF3-FCAC992ECEF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6837F-361A-4DDE-AEA8-0D27D5F75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8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우산 비닐 </a:t>
            </a:r>
            <a:r>
              <a:rPr lang="ko-KR" altLang="en-US" dirty="0" err="1" smtClean="0"/>
              <a:t>커버또한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알회용품</a:t>
            </a:r>
            <a:r>
              <a:rPr lang="ko-KR" altLang="en-US" baseline="0" dirty="0" smtClean="0"/>
              <a:t> 규제 </a:t>
            </a:r>
            <a:r>
              <a:rPr lang="ko-KR" altLang="en-US" dirty="0" err="1" smtClean="0"/>
              <a:t>대상이였습니다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~</a:t>
            </a:r>
            <a:r>
              <a:rPr lang="ko-KR" altLang="en-US" baseline="0" dirty="0" smtClean="0"/>
              <a:t>사용량을 가지고 있었고</a:t>
            </a:r>
            <a:r>
              <a:rPr lang="en-US" altLang="ko-KR" baseline="0" dirty="0" smtClean="0"/>
              <a:t>, 20</a:t>
            </a:r>
            <a:r>
              <a:rPr lang="ko-KR" altLang="en-US" baseline="0" dirty="0" smtClean="0"/>
              <a:t>억의 </a:t>
            </a:r>
            <a:r>
              <a:rPr lang="ko-KR" altLang="en-US" baseline="0" dirty="0" err="1" smtClean="0"/>
              <a:t>교체비용이</a:t>
            </a:r>
            <a:r>
              <a:rPr lang="ko-KR" altLang="en-US" baseline="0" dirty="0" smtClean="0"/>
              <a:t> 소모되고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6837F-361A-4DDE-AEA8-0D27D5F750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742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불편함 </a:t>
            </a:r>
            <a:r>
              <a:rPr lang="ko-KR" altLang="en-US" dirty="0" err="1" smtClean="0"/>
              <a:t>떄문에</a:t>
            </a:r>
            <a:r>
              <a:rPr lang="ko-KR" altLang="en-US" dirty="0" smtClean="0"/>
              <a:t> 시민들은 </a:t>
            </a:r>
            <a:r>
              <a:rPr lang="ko-KR" altLang="en-US" dirty="0" err="1" smtClean="0"/>
              <a:t>불쾌불쾌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6837F-361A-4DDE-AEA8-0D27D5F750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5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불편함 </a:t>
            </a:r>
            <a:r>
              <a:rPr lang="ko-KR" altLang="en-US" dirty="0" err="1" smtClean="0"/>
              <a:t>떄문에</a:t>
            </a:r>
            <a:r>
              <a:rPr lang="ko-KR" altLang="en-US" dirty="0" smtClean="0"/>
              <a:t> 시민들은 </a:t>
            </a:r>
            <a:r>
              <a:rPr lang="ko-KR" altLang="en-US" dirty="0" err="1" smtClean="0"/>
              <a:t>불쾌불쾌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6837F-361A-4DDE-AEA8-0D27D5F750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93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6837F-361A-4DDE-AEA8-0D27D5F750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57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6837F-361A-4DDE-AEA8-0D27D5F750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6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비오는날</a:t>
            </a:r>
            <a:r>
              <a:rPr lang="ko-KR" altLang="en-US" dirty="0" smtClean="0"/>
              <a:t> </a:t>
            </a:r>
            <a:r>
              <a:rPr lang="en-US" altLang="ko-KR" dirty="0" smtClean="0"/>
              <a:t>99</a:t>
            </a:r>
            <a:r>
              <a:rPr lang="ko-KR" altLang="en-US" dirty="0" err="1" smtClean="0"/>
              <a:t>일이더라구욤</a:t>
            </a:r>
            <a:r>
              <a:rPr lang="en-US" altLang="ko-KR" dirty="0" smtClean="0"/>
              <a:t>! </a:t>
            </a:r>
            <a:r>
              <a:rPr lang="ko-KR" altLang="en-US" dirty="0" smtClean="0"/>
              <a:t>거기에 유동인구랑 공공기간 방문 이용수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6837F-361A-4DDE-AEA8-0D27D5F750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480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털다는</a:t>
            </a:r>
            <a:r>
              <a:rPr lang="ko-KR" altLang="en-US" dirty="0" smtClean="0"/>
              <a:t> 단지 우산을 </a:t>
            </a:r>
            <a:r>
              <a:rPr lang="ko-KR" altLang="en-US" dirty="0" err="1" smtClean="0"/>
              <a:t>터는게</a:t>
            </a:r>
            <a:r>
              <a:rPr lang="ko-KR" altLang="en-US" dirty="0" smtClean="0"/>
              <a:t> 아니라 우리환경 문제에 관심을 가질 수 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털다이용하는게</a:t>
            </a:r>
            <a:r>
              <a:rPr lang="ko-KR" altLang="en-US" dirty="0" smtClean="0"/>
              <a:t> 아니라 지구환경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사회문제</a:t>
            </a:r>
            <a:endParaRPr lang="en-US" altLang="ko-KR" dirty="0" smtClean="0"/>
          </a:p>
          <a:p>
            <a:r>
              <a:rPr lang="ko-KR" altLang="en-US" dirty="0" smtClean="0"/>
              <a:t>선진시민으로써 성장과 자부심을 느낄 수 있는 효과가 기대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6837F-361A-4DDE-AEA8-0D27D5F750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06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1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3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89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49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31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9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6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6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67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1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5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B8CB9-385F-4E10-9ABA-5B6C102B85D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66296-18EA-4269-8942-00239A06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3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59937" rtl="0" eaLnBrk="1" latinLnBrk="1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19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microsoft.com/office/2007/relationships/hdphoto" Target="../media/hdphoto2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1.wdp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microsoft.com/office/2007/relationships/hdphoto" Target="../media/hdphoto23.wdp"/><Relationship Id="rId4" Type="http://schemas.microsoft.com/office/2007/relationships/hdphoto" Target="../media/hdphoto20.wdp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1.wdp"/><Relationship Id="rId5" Type="http://schemas.openxmlformats.org/officeDocument/2006/relationships/image" Target="../media/image55.png"/><Relationship Id="rId4" Type="http://schemas.microsoft.com/office/2007/relationships/hdphoto" Target="../media/hdphoto2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7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microsoft.com/office/2007/relationships/hdphoto" Target="../media/hdphoto25.wdp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2.png"/><Relationship Id="rId9" Type="http://schemas.openxmlformats.org/officeDocument/2006/relationships/image" Target="../media/image6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microsoft.com/office/2007/relationships/hdphoto" Target="../media/hdphoto16.wdp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2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1.png"/><Relationship Id="rId10" Type="http://schemas.openxmlformats.org/officeDocument/2006/relationships/image" Target="../media/image25.jpeg"/><Relationship Id="rId4" Type="http://schemas.microsoft.com/office/2007/relationships/hdphoto" Target="../media/hdphoto5.wdp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32.png"/><Relationship Id="rId18" Type="http://schemas.microsoft.com/office/2007/relationships/hdphoto" Target="../media/hdphoto12.wdp"/><Relationship Id="rId3" Type="http://schemas.openxmlformats.org/officeDocument/2006/relationships/image" Target="../media/image26.jpeg"/><Relationship Id="rId7" Type="http://schemas.microsoft.com/office/2007/relationships/hdphoto" Target="../media/hdphoto7.wdp"/><Relationship Id="rId12" Type="http://schemas.microsoft.com/office/2007/relationships/hdphoto" Target="../media/hdphoto9.wdp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6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8.jpeg"/><Relationship Id="rId15" Type="http://schemas.openxmlformats.org/officeDocument/2006/relationships/image" Target="../media/image33.png"/><Relationship Id="rId10" Type="http://schemas.microsoft.com/office/2007/relationships/hdphoto" Target="../media/hdphoto8.wdp"/><Relationship Id="rId19" Type="http://schemas.openxmlformats.org/officeDocument/2006/relationships/image" Target="../media/image35.jpg"/><Relationship Id="rId4" Type="http://schemas.openxmlformats.org/officeDocument/2006/relationships/image" Target="../media/image27.jpeg"/><Relationship Id="rId9" Type="http://schemas.openxmlformats.org/officeDocument/2006/relationships/image" Target="../media/image30.png"/><Relationship Id="rId14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8.wdp"/><Relationship Id="rId3" Type="http://schemas.openxmlformats.org/officeDocument/2006/relationships/image" Target="../media/image27.jpeg"/><Relationship Id="rId7" Type="http://schemas.openxmlformats.org/officeDocument/2006/relationships/image" Target="../media/image3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11" Type="http://schemas.openxmlformats.org/officeDocument/2006/relationships/image" Target="../media/image19.jpg"/><Relationship Id="rId5" Type="http://schemas.openxmlformats.org/officeDocument/2006/relationships/image" Target="../media/image36.png"/><Relationship Id="rId15" Type="http://schemas.microsoft.com/office/2007/relationships/hdphoto" Target="../media/hdphoto9.wdp"/><Relationship Id="rId10" Type="http://schemas.microsoft.com/office/2007/relationships/hdphoto" Target="../media/hdphoto15.wdp"/><Relationship Id="rId4" Type="http://schemas.openxmlformats.org/officeDocument/2006/relationships/image" Target="../media/image28.jpeg"/><Relationship Id="rId9" Type="http://schemas.openxmlformats.org/officeDocument/2006/relationships/image" Target="../media/image38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microsoft.com/office/2007/relationships/hdphoto" Target="../media/hdphoto1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932325"/>
            <a:ext cx="10799764" cy="3165894"/>
            <a:chOff x="-2" y="0"/>
            <a:chExt cx="12192002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121920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8357" y="248477"/>
            <a:ext cx="10237303" cy="66989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E98C1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64946" y="3867760"/>
            <a:ext cx="27067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FFC000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지금은 우리가 털어볼 시간</a:t>
            </a:r>
            <a:endParaRPr lang="ko-KR" altLang="en-US" dirty="0">
              <a:solidFill>
                <a:srgbClr val="FFC000"/>
              </a:solidFill>
              <a:latin typeface="a시월구일2" panose="02020600000000000000" pitchFamily="18" charset="-127"/>
              <a:ea typeface="a시월구일2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81198" y="2439584"/>
            <a:ext cx="9166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n w="22225">
                  <a:noFill/>
                </a:ln>
                <a:noFill/>
                <a:latin typeface="-윤고딕350" panose="02030504000101010101" pitchFamily="18" charset="-127"/>
                <a:ea typeface="-윤고딕350" panose="02030504000101010101" pitchFamily="18" charset="-127"/>
              </a:rPr>
              <a:t>털다</a:t>
            </a:r>
            <a:endParaRPr lang="ko-KR" altLang="en-US" dirty="0">
              <a:ln w="22225">
                <a:noFill/>
              </a:ln>
              <a:noFill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1551" y="2687857"/>
            <a:ext cx="1855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ln w="22225">
                  <a:solidFill>
                    <a:schemeClr val="bg2"/>
                  </a:solidFill>
                </a:ln>
                <a:noFill/>
                <a:latin typeface="a솜사탕" panose="02020600000000000000" pitchFamily="18" charset="-127"/>
                <a:ea typeface="a솜사탕" panose="02020600000000000000" pitchFamily="18" charset="-127"/>
              </a:rPr>
              <a:t>털다</a:t>
            </a:r>
            <a:endParaRPr lang="ko-KR" altLang="en-US" sz="6000" b="1" dirty="0">
              <a:ln w="22225">
                <a:solidFill>
                  <a:schemeClr val="bg2"/>
                </a:solidFill>
              </a:ln>
              <a:noFill/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7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00" y="2851842"/>
            <a:ext cx="1905048" cy="202014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11125" y="2023637"/>
            <a:ext cx="1545779" cy="369332"/>
            <a:chOff x="829873" y="1462322"/>
            <a:chExt cx="1545779" cy="36933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D907A38E-FD2C-4E1F-B705-DB337F814447}"/>
                </a:ext>
              </a:extLst>
            </p:cNvPr>
            <p:cNvGrpSpPr/>
            <p:nvPr/>
          </p:nvGrpSpPr>
          <p:grpSpPr>
            <a:xfrm>
              <a:off x="829873" y="1476340"/>
              <a:ext cx="1545779" cy="341608"/>
              <a:chOff x="4013200" y="2095500"/>
              <a:chExt cx="1193800" cy="355600"/>
            </a:xfrm>
            <a:solidFill>
              <a:schemeClr val="accent2">
                <a:lumMod val="60000"/>
                <a:lumOff val="40000"/>
              </a:schemeClr>
            </a:solidFill>
            <a:scene3d>
              <a:camera prst="obliqueTopRight"/>
              <a:lightRig rig="threePt" dir="t"/>
            </a:scene3d>
          </p:grpSpPr>
          <p:sp>
            <p:nvSpPr>
              <p:cNvPr id="3" name="사각형: 둥근 모서리 15">
                <a:extLst>
                  <a:ext uri="{FF2B5EF4-FFF2-40B4-BE49-F238E27FC236}">
                    <a16:creationId xmlns:a16="http://schemas.microsoft.com/office/drawing/2014/main" xmlns="" id="{DA72F873-1F7C-4F1D-BB0D-58FAA99FAC83}"/>
                  </a:ext>
                </a:extLst>
              </p:cNvPr>
              <p:cNvSpPr/>
              <p:nvPr/>
            </p:nvSpPr>
            <p:spPr>
              <a:xfrm>
                <a:off x="4013200" y="2095500"/>
                <a:ext cx="1193800" cy="355600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96969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4A36B982-1B59-4B29-8182-6791D0B88B85}"/>
                  </a:ext>
                </a:extLst>
              </p:cNvPr>
              <p:cNvSpPr txBox="1"/>
              <p:nvPr/>
            </p:nvSpPr>
            <p:spPr>
              <a:xfrm>
                <a:off x="4181475" y="2124033"/>
                <a:ext cx="857250" cy="32038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8" panose="02020600000000000000" pitchFamily="18" charset="-127"/>
                  <a:ea typeface="a고딕18" panose="02020600000000000000" pitchFamily="18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06847" y="1462322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4" panose="02020600000000000000" pitchFamily="18" charset="-127"/>
                  <a:ea typeface="a고딕14" panose="02020600000000000000" pitchFamily="18" charset="-127"/>
                </a:rPr>
                <a:t>크기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3785682" y="1326617"/>
            <a:ext cx="3474462" cy="4572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25369" y="1392278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하얀바람 B" panose="02020603020101020101" pitchFamily="18" charset="-127"/>
                <a:ea typeface="210 하얀바람 B" panose="02020603020101020101" pitchFamily="18" charset="-127"/>
              </a:rPr>
              <a:t>빗물 제거기 </a:t>
            </a:r>
            <a:r>
              <a:rPr lang="en-US" altLang="ko-KR" dirty="0" smtClean="0">
                <a:latin typeface="210 하얀바람 B" panose="02020603020101020101" pitchFamily="18" charset="-127"/>
                <a:ea typeface="210 하얀바람 B" panose="02020603020101020101" pitchFamily="18" charset="-127"/>
              </a:rPr>
              <a:t>VS </a:t>
            </a:r>
            <a:r>
              <a:rPr lang="ko-KR" altLang="en-US" dirty="0" smtClean="0">
                <a:latin typeface="210 하얀바람 B" panose="02020603020101020101" pitchFamily="18" charset="-127"/>
                <a:ea typeface="210 하얀바람 B" panose="02020603020101020101" pitchFamily="18" charset="-127"/>
              </a:rPr>
              <a:t>털다</a:t>
            </a:r>
            <a:endParaRPr lang="ko-KR" altLang="en-US" dirty="0">
              <a:latin typeface="210 하얀바람 B" panose="02020603020101020101" pitchFamily="18" charset="-127"/>
              <a:ea typeface="210 하얀바람 B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13800" y="5006566"/>
            <a:ext cx="1905048" cy="90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059254" y="5006566"/>
            <a:ext cx="1905048" cy="90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119783" y="5314343"/>
            <a:ext cx="9284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940(W)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800(L)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300(H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5799901" y="2023637"/>
            <a:ext cx="1545779" cy="369332"/>
            <a:chOff x="829873" y="1462322"/>
            <a:chExt cx="1545779" cy="36933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D907A38E-FD2C-4E1F-B705-DB337F814447}"/>
                </a:ext>
              </a:extLst>
            </p:cNvPr>
            <p:cNvGrpSpPr/>
            <p:nvPr/>
          </p:nvGrpSpPr>
          <p:grpSpPr>
            <a:xfrm>
              <a:off x="829873" y="1476340"/>
              <a:ext cx="1545779" cy="341608"/>
              <a:chOff x="4013200" y="2095500"/>
              <a:chExt cx="1193800" cy="355600"/>
            </a:xfrm>
            <a:solidFill>
              <a:schemeClr val="accent2">
                <a:lumMod val="60000"/>
                <a:lumOff val="40000"/>
              </a:schemeClr>
            </a:solidFill>
            <a:scene3d>
              <a:camera prst="obliqueTopRight"/>
              <a:lightRig rig="threePt" dir="t"/>
            </a:scene3d>
          </p:grpSpPr>
          <p:sp>
            <p:nvSpPr>
              <p:cNvPr id="40" name="사각형: 둥근 모서리 15">
                <a:extLst>
                  <a:ext uri="{FF2B5EF4-FFF2-40B4-BE49-F238E27FC236}">
                    <a16:creationId xmlns:a16="http://schemas.microsoft.com/office/drawing/2014/main" xmlns="" id="{DA72F873-1F7C-4F1D-BB0D-58FAA99FAC83}"/>
                  </a:ext>
                </a:extLst>
              </p:cNvPr>
              <p:cNvSpPr/>
              <p:nvPr/>
            </p:nvSpPr>
            <p:spPr>
              <a:xfrm>
                <a:off x="4013200" y="2095500"/>
                <a:ext cx="1193800" cy="355600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96969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4A36B982-1B59-4B29-8182-6791D0B88B85}"/>
                  </a:ext>
                </a:extLst>
              </p:cNvPr>
              <p:cNvSpPr txBox="1"/>
              <p:nvPr/>
            </p:nvSpPr>
            <p:spPr>
              <a:xfrm>
                <a:off x="4181475" y="2124033"/>
                <a:ext cx="857250" cy="32038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8" panose="02020600000000000000" pitchFamily="18" charset="-127"/>
                  <a:ea typeface="a고딕18" panose="02020600000000000000" pitchFamily="18" charset="-127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091445" y="1462322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4" panose="02020600000000000000" pitchFamily="18" charset="-127"/>
                  <a:ea typeface="a고딕14" panose="02020600000000000000" pitchFamily="18" charset="-127"/>
                </a:rPr>
                <a:t>건조 방법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07695" y="3961769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탈착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후 건조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0" y="0"/>
            <a:ext cx="10799763" cy="953828"/>
          </a:xfrm>
          <a:prstGeom prst="rect">
            <a:avLst/>
          </a:prstGeom>
          <a:solidFill>
            <a:schemeClr val="accent1">
              <a:lumMod val="40000"/>
              <a:lumOff val="60000"/>
              <a:alpha val="32941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" y="0"/>
            <a:ext cx="930728" cy="522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각 삼각형 41"/>
          <p:cNvSpPr/>
          <p:nvPr/>
        </p:nvSpPr>
        <p:spPr>
          <a:xfrm>
            <a:off x="930728" y="0"/>
            <a:ext cx="898071" cy="52200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각 삼각형 42"/>
          <p:cNvSpPr/>
          <p:nvPr/>
        </p:nvSpPr>
        <p:spPr>
          <a:xfrm flipH="1" flipV="1">
            <a:off x="-2" y="522004"/>
            <a:ext cx="532333" cy="42287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32331" y="522004"/>
            <a:ext cx="1296468" cy="4228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773100" y="-63754"/>
            <a:ext cx="702242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 제품 조사 및 차별성</a:t>
            </a:r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62289" y="454029"/>
            <a:ext cx="145388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210 하얀바람 R" panose="02020603020101020101" pitchFamily="18" charset="-127"/>
                <a:ea typeface="210 하얀바람 R" panose="02020603020101020101" pitchFamily="18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210 하얀바람 R" panose="02020603020101020101" pitchFamily="18" charset="-127"/>
              <a:ea typeface="210 하얀바람 R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73100" y="596166"/>
            <a:ext cx="557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빗물 제거기와 </a:t>
            </a:r>
            <a:r>
              <a:rPr lang="ko-KR" altLang="en-US" sz="1600" dirty="0" err="1" smtClean="0">
                <a:solidFill>
                  <a:schemeClr val="accent1">
                    <a:lumMod val="50000"/>
                  </a:schemeClr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털다의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 특성 비교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조선일보명조" panose="02030304000000000000" pitchFamily="18" charset="-127"/>
              <a:ea typeface="210 하얀바람 R" panose="02020603020101020101"/>
              <a:cs typeface="조선일보명조" panose="02030304000000000000" pitchFamily="18" charset="-127"/>
            </a:endParaRPr>
          </a:p>
        </p:txBody>
      </p:sp>
      <p:cxnSp>
        <p:nvCxnSpPr>
          <p:cNvPr id="48" name="직선 연결선 47"/>
          <p:cNvCxnSpPr>
            <a:cxnSpLocks/>
          </p:cNvCxnSpPr>
          <p:nvPr/>
        </p:nvCxnSpPr>
        <p:spPr>
          <a:xfrm flipV="1">
            <a:off x="1828799" y="521021"/>
            <a:ext cx="7107858" cy="98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oval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6293170" y="5493743"/>
            <a:ext cx="1052510" cy="1086354"/>
            <a:chOff x="6293170" y="5330855"/>
            <a:chExt cx="1237872" cy="1290917"/>
          </a:xfrm>
          <a:solidFill>
            <a:srgbClr val="FFD4B7"/>
          </a:solidFill>
        </p:grpSpPr>
        <p:sp>
          <p:nvSpPr>
            <p:cNvPr id="11" name="막힌 원호 10"/>
            <p:cNvSpPr/>
            <p:nvPr/>
          </p:nvSpPr>
          <p:spPr>
            <a:xfrm rot="10800000">
              <a:off x="6293170" y="5330855"/>
              <a:ext cx="1237872" cy="1290917"/>
            </a:xfrm>
            <a:prstGeom prst="blockArc">
              <a:avLst>
                <a:gd name="adj1" fmla="val 10800000"/>
                <a:gd name="adj2" fmla="val 9418984"/>
                <a:gd name="adj3" fmla="val 860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82520" y="5685419"/>
              <a:ext cx="718682" cy="62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</a:rPr>
                <a:t>9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</a:rPr>
                <a:t>초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875699" y="5008784"/>
            <a:ext cx="165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&lt;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빗물 제거기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&gt;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00043" y="5006566"/>
            <a:ext cx="165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&lt;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털다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&gt;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5799901" y="4458748"/>
            <a:ext cx="1545779" cy="369332"/>
            <a:chOff x="829873" y="1454215"/>
            <a:chExt cx="1545779" cy="369332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D907A38E-FD2C-4E1F-B705-DB337F814447}"/>
                </a:ext>
              </a:extLst>
            </p:cNvPr>
            <p:cNvGrpSpPr/>
            <p:nvPr/>
          </p:nvGrpSpPr>
          <p:grpSpPr>
            <a:xfrm>
              <a:off x="829873" y="1476340"/>
              <a:ext cx="1545779" cy="341608"/>
              <a:chOff x="4013200" y="2095500"/>
              <a:chExt cx="1193800" cy="355600"/>
            </a:xfrm>
            <a:solidFill>
              <a:schemeClr val="accent2">
                <a:lumMod val="60000"/>
                <a:lumOff val="40000"/>
              </a:schemeClr>
            </a:solidFill>
            <a:scene3d>
              <a:camera prst="obliqueTopRight"/>
              <a:lightRig rig="threePt" dir="t"/>
            </a:scene3d>
          </p:grpSpPr>
          <p:sp>
            <p:nvSpPr>
              <p:cNvPr id="65" name="사각형: 둥근 모서리 15">
                <a:extLst>
                  <a:ext uri="{FF2B5EF4-FFF2-40B4-BE49-F238E27FC236}">
                    <a16:creationId xmlns:a16="http://schemas.microsoft.com/office/drawing/2014/main" xmlns="" id="{DA72F873-1F7C-4F1D-BB0D-58FAA99FAC83}"/>
                  </a:ext>
                </a:extLst>
              </p:cNvPr>
              <p:cNvSpPr/>
              <p:nvPr/>
            </p:nvSpPr>
            <p:spPr>
              <a:xfrm>
                <a:off x="4013200" y="2095500"/>
                <a:ext cx="1193800" cy="355600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96969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4A36B982-1B59-4B29-8182-6791D0B88B85}"/>
                  </a:ext>
                </a:extLst>
              </p:cNvPr>
              <p:cNvSpPr txBox="1"/>
              <p:nvPr/>
            </p:nvSpPr>
            <p:spPr>
              <a:xfrm>
                <a:off x="4181475" y="2124033"/>
                <a:ext cx="857250" cy="32038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8" panose="02020600000000000000" pitchFamily="18" charset="-127"/>
                  <a:ea typeface="a고딕18" panose="02020600000000000000" pitchFamily="18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103266" y="1454215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4" panose="02020600000000000000" pitchFamily="18" charset="-127"/>
                  <a:ea typeface="a고딕14" panose="02020600000000000000" pitchFamily="18" charset="-127"/>
                </a:rPr>
                <a:t>소요시간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8487950" y="5792122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6" panose="02020600000000000000" pitchFamily="18" charset="-127"/>
                <a:ea typeface="a고딕16" panose="02020600000000000000" pitchFamily="18" charset="-127"/>
              </a:rPr>
              <a:t>10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6" panose="02020600000000000000" pitchFamily="18" charset="-127"/>
                <a:ea typeface="a고딕16" panose="02020600000000000000" pitchFamily="18" charset="-127"/>
              </a:rPr>
              <a:t>초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5" name="도넛 14"/>
          <p:cNvSpPr/>
          <p:nvPr/>
        </p:nvSpPr>
        <p:spPr>
          <a:xfrm>
            <a:off x="8319498" y="5457459"/>
            <a:ext cx="1148344" cy="1155771"/>
          </a:xfrm>
          <a:prstGeom prst="donut">
            <a:avLst>
              <a:gd name="adj" fmla="val 7553"/>
            </a:avLst>
          </a:prstGeom>
          <a:solidFill>
            <a:srgbClr val="FFB9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78" y="2615521"/>
            <a:ext cx="1738860" cy="1159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TextBox 69"/>
          <p:cNvSpPr txBox="1"/>
          <p:nvPr/>
        </p:nvSpPr>
        <p:spPr>
          <a:xfrm>
            <a:off x="8568632" y="3961769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내부건조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 flipH="1">
            <a:off x="5363797" y="2031946"/>
            <a:ext cx="15027" cy="5135458"/>
          </a:xfrm>
          <a:prstGeom prst="line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8" r="31253"/>
          <a:stretch/>
        </p:blipFill>
        <p:spPr>
          <a:xfrm rot="21394866">
            <a:off x="3423401" y="2813122"/>
            <a:ext cx="939835" cy="19766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직사각형 50"/>
          <p:cNvSpPr/>
          <p:nvPr/>
        </p:nvSpPr>
        <p:spPr>
          <a:xfrm>
            <a:off x="3521950" y="5314343"/>
            <a:ext cx="9124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240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(W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830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(L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240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(H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73" y="2278092"/>
            <a:ext cx="1719316" cy="162750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293354" y="2576679"/>
            <a:ext cx="312330" cy="339122"/>
            <a:chOff x="8293354" y="2576679"/>
            <a:chExt cx="312330" cy="339122"/>
          </a:xfrm>
        </p:grpSpPr>
        <p:sp>
          <p:nvSpPr>
            <p:cNvPr id="18" name="원호 17"/>
            <p:cNvSpPr/>
            <p:nvPr/>
          </p:nvSpPr>
          <p:spPr>
            <a:xfrm rot="16646054">
              <a:off x="8338229" y="2648346"/>
              <a:ext cx="285334" cy="249576"/>
            </a:xfrm>
            <a:prstGeom prst="arc">
              <a:avLst/>
            </a:prstGeom>
            <a:ln w="25400">
              <a:solidFill>
                <a:srgbClr val="42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원호 54"/>
            <p:cNvSpPr/>
            <p:nvPr/>
          </p:nvSpPr>
          <p:spPr>
            <a:xfrm rot="16646054">
              <a:off x="8275475" y="2594558"/>
              <a:ext cx="285334" cy="249576"/>
            </a:xfrm>
            <a:prstGeom prst="arc">
              <a:avLst/>
            </a:prstGeom>
            <a:ln w="25400">
              <a:solidFill>
                <a:srgbClr val="42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 rot="11015464">
            <a:off x="9374561" y="3406101"/>
            <a:ext cx="312330" cy="339122"/>
            <a:chOff x="8293354" y="2576679"/>
            <a:chExt cx="312330" cy="339122"/>
          </a:xfrm>
        </p:grpSpPr>
        <p:sp>
          <p:nvSpPr>
            <p:cNvPr id="60" name="원호 59"/>
            <p:cNvSpPr/>
            <p:nvPr/>
          </p:nvSpPr>
          <p:spPr>
            <a:xfrm rot="16646054">
              <a:off x="8338229" y="2648346"/>
              <a:ext cx="285334" cy="249576"/>
            </a:xfrm>
            <a:prstGeom prst="arc">
              <a:avLst/>
            </a:prstGeom>
            <a:ln w="25400">
              <a:solidFill>
                <a:srgbClr val="42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/>
            <p:cNvSpPr/>
            <p:nvPr/>
          </p:nvSpPr>
          <p:spPr>
            <a:xfrm rot="16646054">
              <a:off x="8275475" y="2594558"/>
              <a:ext cx="285334" cy="249576"/>
            </a:xfrm>
            <a:prstGeom prst="arc">
              <a:avLst/>
            </a:prstGeom>
            <a:ln w="25400">
              <a:solidFill>
                <a:srgbClr val="42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01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53" grpId="0"/>
      <p:bldP spid="54" grpId="0"/>
      <p:bldP spid="69" grpId="0"/>
      <p:bldP spid="15" grpId="0" animBg="1"/>
      <p:bldP spid="7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8099" y="2023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785682" y="1326617"/>
            <a:ext cx="3474462" cy="4572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25369" y="1392278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하얀바람 B" panose="02020603020101020101" pitchFamily="18" charset="-127"/>
                <a:ea typeface="210 하얀바람 B" panose="02020603020101020101" pitchFamily="18" charset="-127"/>
              </a:rPr>
              <a:t>빗물 제거기 </a:t>
            </a:r>
            <a:r>
              <a:rPr lang="en-US" altLang="ko-KR" dirty="0" smtClean="0">
                <a:latin typeface="210 하얀바람 B" panose="02020603020101020101" pitchFamily="18" charset="-127"/>
                <a:ea typeface="210 하얀바람 B" panose="02020603020101020101" pitchFamily="18" charset="-127"/>
              </a:rPr>
              <a:t>VS </a:t>
            </a:r>
            <a:r>
              <a:rPr lang="ko-KR" altLang="en-US" dirty="0" smtClean="0">
                <a:latin typeface="210 하얀바람 B" panose="02020603020101020101" pitchFamily="18" charset="-127"/>
                <a:ea typeface="210 하얀바람 B" panose="02020603020101020101" pitchFamily="18" charset="-127"/>
              </a:rPr>
              <a:t>털다</a:t>
            </a:r>
            <a:endParaRPr lang="ko-KR" altLang="en-US" dirty="0">
              <a:latin typeface="210 하얀바람 B" panose="02020603020101020101" pitchFamily="18" charset="-127"/>
              <a:ea typeface="210 하얀바람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0875" y="2524948"/>
            <a:ext cx="165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&lt;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빗물 제거기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&gt;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07075" y="2529452"/>
            <a:ext cx="165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&lt;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털다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&gt;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11125" y="2031946"/>
            <a:ext cx="1545779" cy="369332"/>
            <a:chOff x="829873" y="1470631"/>
            <a:chExt cx="1545779" cy="36933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D907A38E-FD2C-4E1F-B705-DB337F814447}"/>
                </a:ext>
              </a:extLst>
            </p:cNvPr>
            <p:cNvGrpSpPr/>
            <p:nvPr/>
          </p:nvGrpSpPr>
          <p:grpSpPr>
            <a:xfrm>
              <a:off x="829873" y="1476340"/>
              <a:ext cx="1545779" cy="341608"/>
              <a:chOff x="4013200" y="2095500"/>
              <a:chExt cx="1193800" cy="355600"/>
            </a:xfrm>
            <a:solidFill>
              <a:schemeClr val="accent2">
                <a:lumMod val="60000"/>
                <a:lumOff val="40000"/>
              </a:schemeClr>
            </a:solidFill>
            <a:scene3d>
              <a:camera prst="obliqueTopRight"/>
              <a:lightRig rig="threePt" dir="t"/>
            </a:scene3d>
          </p:grpSpPr>
          <p:sp>
            <p:nvSpPr>
              <p:cNvPr id="38" name="사각형: 둥근 모서리 15">
                <a:extLst>
                  <a:ext uri="{FF2B5EF4-FFF2-40B4-BE49-F238E27FC236}">
                    <a16:creationId xmlns:a16="http://schemas.microsoft.com/office/drawing/2014/main" xmlns="" id="{DA72F873-1F7C-4F1D-BB0D-58FAA99FAC83}"/>
                  </a:ext>
                </a:extLst>
              </p:cNvPr>
              <p:cNvSpPr/>
              <p:nvPr/>
            </p:nvSpPr>
            <p:spPr>
              <a:xfrm>
                <a:off x="4013200" y="2095500"/>
                <a:ext cx="1193800" cy="355600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96969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4A36B982-1B59-4B29-8182-6791D0B88B85}"/>
                  </a:ext>
                </a:extLst>
              </p:cNvPr>
              <p:cNvSpPr txBox="1"/>
              <p:nvPr/>
            </p:nvSpPr>
            <p:spPr>
              <a:xfrm>
                <a:off x="4181475" y="2124033"/>
                <a:ext cx="857250" cy="32038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8" panose="02020600000000000000" pitchFamily="18" charset="-127"/>
                  <a:ea typeface="a고딕18" panose="02020600000000000000" pitchFamily="18" charset="-127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099026" y="1470631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4" panose="02020600000000000000" pitchFamily="18" charset="-127"/>
                  <a:ea typeface="a고딕14" panose="02020600000000000000" pitchFamily="18" charset="-127"/>
                </a:rPr>
                <a:t>사용방법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799901" y="2031946"/>
            <a:ext cx="1545779" cy="369332"/>
            <a:chOff x="829873" y="1470631"/>
            <a:chExt cx="1545779" cy="369332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D907A38E-FD2C-4E1F-B705-DB337F814447}"/>
                </a:ext>
              </a:extLst>
            </p:cNvPr>
            <p:cNvGrpSpPr/>
            <p:nvPr/>
          </p:nvGrpSpPr>
          <p:grpSpPr>
            <a:xfrm>
              <a:off x="829873" y="1476340"/>
              <a:ext cx="1545779" cy="341608"/>
              <a:chOff x="4013200" y="2095500"/>
              <a:chExt cx="1193800" cy="355600"/>
            </a:xfrm>
            <a:solidFill>
              <a:schemeClr val="accent2">
                <a:lumMod val="60000"/>
                <a:lumOff val="40000"/>
              </a:schemeClr>
            </a:solidFill>
            <a:scene3d>
              <a:camera prst="obliqueTopRight"/>
              <a:lightRig rig="threePt" dir="t"/>
            </a:scene3d>
          </p:grpSpPr>
          <p:sp>
            <p:nvSpPr>
              <p:cNvPr id="43" name="사각형: 둥근 모서리 15">
                <a:extLst>
                  <a:ext uri="{FF2B5EF4-FFF2-40B4-BE49-F238E27FC236}">
                    <a16:creationId xmlns:a16="http://schemas.microsoft.com/office/drawing/2014/main" xmlns="" id="{DA72F873-1F7C-4F1D-BB0D-58FAA99FAC83}"/>
                  </a:ext>
                </a:extLst>
              </p:cNvPr>
              <p:cNvSpPr/>
              <p:nvPr/>
            </p:nvSpPr>
            <p:spPr>
              <a:xfrm>
                <a:off x="4013200" y="2095500"/>
                <a:ext cx="1193800" cy="355600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96969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4A36B982-1B59-4B29-8182-6791D0B88B85}"/>
                  </a:ext>
                </a:extLst>
              </p:cNvPr>
              <p:cNvSpPr txBox="1"/>
              <p:nvPr/>
            </p:nvSpPr>
            <p:spPr>
              <a:xfrm>
                <a:off x="4181475" y="2124033"/>
                <a:ext cx="857250" cy="32038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8" panose="02020600000000000000" pitchFamily="18" charset="-127"/>
                  <a:ea typeface="a고딕18" panose="02020600000000000000" pitchFamily="18" charset="-127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905671" y="1470631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4" panose="02020600000000000000" pitchFamily="18" charset="-127"/>
                  <a:ea typeface="a고딕14" panose="02020600000000000000" pitchFamily="18" charset="-127"/>
                </a:rPr>
                <a:t>최대사용인원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799901" y="4476678"/>
            <a:ext cx="1545779" cy="369332"/>
            <a:chOff x="829873" y="1472145"/>
            <a:chExt cx="1545779" cy="36933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D907A38E-FD2C-4E1F-B705-DB337F814447}"/>
                </a:ext>
              </a:extLst>
            </p:cNvPr>
            <p:cNvGrpSpPr/>
            <p:nvPr/>
          </p:nvGrpSpPr>
          <p:grpSpPr>
            <a:xfrm>
              <a:off x="829873" y="1476340"/>
              <a:ext cx="1545779" cy="341608"/>
              <a:chOff x="4013200" y="2095500"/>
              <a:chExt cx="1193800" cy="355600"/>
            </a:xfrm>
            <a:solidFill>
              <a:schemeClr val="accent2">
                <a:lumMod val="60000"/>
                <a:lumOff val="40000"/>
              </a:schemeClr>
            </a:solidFill>
            <a:scene3d>
              <a:camera prst="obliqueTopRight"/>
              <a:lightRig rig="threePt" dir="t"/>
            </a:scene3d>
          </p:grpSpPr>
          <p:sp>
            <p:nvSpPr>
              <p:cNvPr id="53" name="사각형: 둥근 모서리 15">
                <a:extLst>
                  <a:ext uri="{FF2B5EF4-FFF2-40B4-BE49-F238E27FC236}">
                    <a16:creationId xmlns:a16="http://schemas.microsoft.com/office/drawing/2014/main" xmlns="" id="{DA72F873-1F7C-4F1D-BB0D-58FAA99FAC83}"/>
                  </a:ext>
                </a:extLst>
              </p:cNvPr>
              <p:cNvSpPr/>
              <p:nvPr/>
            </p:nvSpPr>
            <p:spPr>
              <a:xfrm>
                <a:off x="4013200" y="2095500"/>
                <a:ext cx="1193800" cy="355600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96969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4A36B982-1B59-4B29-8182-6791D0B88B85}"/>
                  </a:ext>
                </a:extLst>
              </p:cNvPr>
              <p:cNvSpPr txBox="1"/>
              <p:nvPr/>
            </p:nvSpPr>
            <p:spPr>
              <a:xfrm>
                <a:off x="4181475" y="2124033"/>
                <a:ext cx="857250" cy="32038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8" panose="02020600000000000000" pitchFamily="18" charset="-127"/>
                  <a:ea typeface="a고딕18" panose="02020600000000000000" pitchFamily="18" charset="-127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103266" y="1472145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4" panose="02020600000000000000" pitchFamily="18" charset="-127"/>
                  <a:ea typeface="a고딕14" panose="02020600000000000000" pitchFamily="18" charset="-127"/>
                </a:rPr>
                <a:t>판매가격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201535" y="2955291"/>
            <a:ext cx="1080318" cy="921713"/>
            <a:chOff x="4771115" y="3034551"/>
            <a:chExt cx="1257531" cy="12068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422" y="3047262"/>
              <a:ext cx="981212" cy="1124107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4771115" y="3034551"/>
              <a:ext cx="1257531" cy="1206864"/>
            </a:xfrm>
            <a:prstGeom prst="ellipse">
              <a:avLst/>
            </a:prstGeom>
            <a:noFill/>
            <a:ln w="28575">
              <a:solidFill>
                <a:srgbClr val="363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321140" y="3962830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3,000</a:t>
            </a:r>
            <a:r>
              <a:rPr lang="ko-KR" altLang="en-US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명</a:t>
            </a: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3" name="&quot;없음&quot; 기호 22"/>
          <p:cNvSpPr/>
          <p:nvPr/>
        </p:nvSpPr>
        <p:spPr>
          <a:xfrm>
            <a:off x="8328788" y="2954587"/>
            <a:ext cx="1092986" cy="950528"/>
          </a:xfrm>
          <a:prstGeom prst="noSmoking">
            <a:avLst>
              <a:gd name="adj" fmla="val 8367"/>
            </a:avLst>
          </a:prstGeom>
          <a:solidFill>
            <a:srgbClr val="FFB9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61987" y="4016165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a고딕14" panose="02020600000000000000" pitchFamily="18" charset="-127"/>
                <a:ea typeface="a고딕14" panose="02020600000000000000" pitchFamily="18" charset="-127"/>
              </a:rPr>
              <a:t>제한없음</a:t>
            </a: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75699" y="5008784"/>
            <a:ext cx="165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&lt;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빗물 제거기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&gt;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200043" y="5006566"/>
            <a:ext cx="165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&lt;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털다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&gt;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822545" y="5293046"/>
            <a:ext cx="1909445" cy="1595314"/>
            <a:chOff x="5424843" y="5299471"/>
            <a:chExt cx="1909445" cy="1595314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286" b="91902" l="6708" r="953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821" y="5640193"/>
              <a:ext cx="1338467" cy="1254592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4843" y="5299471"/>
              <a:ext cx="1338467" cy="125459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172" y="5299471"/>
              <a:ext cx="1338467" cy="1254592"/>
            </a:xfrm>
            <a:prstGeom prst="rect">
              <a:avLst/>
            </a:prstGeom>
          </p:spPr>
        </p:pic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448" y="5346188"/>
            <a:ext cx="1338467" cy="1254592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5984950" y="5731357"/>
            <a:ext cx="1572521" cy="525403"/>
            <a:chOff x="4257830" y="3639927"/>
            <a:chExt cx="1572521" cy="525403"/>
          </a:xfrm>
        </p:grpSpPr>
        <p:sp>
          <p:nvSpPr>
            <p:cNvPr id="63" name="직사각형 62"/>
            <p:cNvSpPr/>
            <p:nvPr/>
          </p:nvSpPr>
          <p:spPr>
            <a:xfrm>
              <a:off x="4257830" y="3639927"/>
              <a:ext cx="1572521" cy="52540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388633" y="3665392"/>
              <a:ext cx="1329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770,000</a:t>
              </a:r>
              <a:endParaRPr lang="ko-KR" altLang="en-US" sz="2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10548" y="5756822"/>
            <a:ext cx="1168378" cy="481774"/>
            <a:chOff x="1761495" y="3385991"/>
            <a:chExt cx="1642196" cy="525403"/>
          </a:xfrm>
        </p:grpSpPr>
        <p:sp>
          <p:nvSpPr>
            <p:cNvPr id="66" name="직사각형 65"/>
            <p:cNvSpPr/>
            <p:nvPr/>
          </p:nvSpPr>
          <p:spPr>
            <a:xfrm>
              <a:off x="1761495" y="3385991"/>
              <a:ext cx="1572521" cy="52540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785531" y="3419555"/>
              <a:ext cx="1618160" cy="43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250,000</a:t>
              </a:r>
              <a:endParaRPr lang="ko-KR" altLang="en-US" sz="20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sp>
        <p:nvSpPr>
          <p:cNvPr id="29" name="갈매기형 수장 28"/>
          <p:cNvSpPr/>
          <p:nvPr/>
        </p:nvSpPr>
        <p:spPr>
          <a:xfrm>
            <a:off x="7847024" y="5693824"/>
            <a:ext cx="323230" cy="493885"/>
          </a:xfrm>
          <a:prstGeom prst="chevron">
            <a:avLst>
              <a:gd name="adj" fmla="val 70348"/>
            </a:avLst>
          </a:prstGeom>
          <a:solidFill>
            <a:srgbClr val="FFB9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0" y="8965"/>
            <a:ext cx="10799763" cy="953828"/>
          </a:xfrm>
          <a:prstGeom prst="rect">
            <a:avLst/>
          </a:prstGeom>
          <a:solidFill>
            <a:schemeClr val="accent1">
              <a:lumMod val="40000"/>
              <a:lumOff val="60000"/>
              <a:alpha val="32941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" y="8965"/>
            <a:ext cx="930728" cy="522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각 삼각형 70"/>
          <p:cNvSpPr/>
          <p:nvPr/>
        </p:nvSpPr>
        <p:spPr>
          <a:xfrm>
            <a:off x="930728" y="8965"/>
            <a:ext cx="898071" cy="52200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각 삼각형 71"/>
          <p:cNvSpPr/>
          <p:nvPr/>
        </p:nvSpPr>
        <p:spPr>
          <a:xfrm flipH="1" flipV="1">
            <a:off x="-2" y="530969"/>
            <a:ext cx="532333" cy="42287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32331" y="530969"/>
            <a:ext cx="1296468" cy="4228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773100" y="-54789"/>
            <a:ext cx="702242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 제품 조사 및 차별성</a:t>
            </a:r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262289" y="462994"/>
            <a:ext cx="145388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210 하얀바람 R" panose="02020603020101020101" pitchFamily="18" charset="-127"/>
                <a:ea typeface="210 하얀바람 R" panose="02020603020101020101" pitchFamily="18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210 하얀바람 R" panose="02020603020101020101" pitchFamily="18" charset="-127"/>
              <a:ea typeface="210 하얀바람 R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73100" y="605131"/>
            <a:ext cx="557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빗물 제거기와 </a:t>
            </a:r>
            <a:r>
              <a:rPr lang="ko-KR" altLang="en-US" sz="1600" dirty="0" err="1" smtClean="0">
                <a:solidFill>
                  <a:schemeClr val="accent1">
                    <a:lumMod val="50000"/>
                  </a:schemeClr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털다의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 특성 비교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조선일보명조" panose="02030304000000000000" pitchFamily="18" charset="-127"/>
              <a:ea typeface="210 하얀바람 R" panose="02020603020101020101"/>
              <a:cs typeface="조선일보명조" panose="02030304000000000000" pitchFamily="18" charset="-127"/>
            </a:endParaRPr>
          </a:p>
        </p:txBody>
      </p:sp>
      <p:cxnSp>
        <p:nvCxnSpPr>
          <p:cNvPr id="77" name="직선 연결선 76"/>
          <p:cNvCxnSpPr>
            <a:cxnSpLocks/>
          </p:cNvCxnSpPr>
          <p:nvPr/>
        </p:nvCxnSpPr>
        <p:spPr>
          <a:xfrm flipV="1">
            <a:off x="1828799" y="529986"/>
            <a:ext cx="7107858" cy="98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oval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532852" y="2972561"/>
            <a:ext cx="2622740" cy="1391578"/>
            <a:chOff x="861919" y="2662490"/>
            <a:chExt cx="2266766" cy="179625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/>
            <a:srcRect l="27558" t="35311" r="29692" b="26528"/>
            <a:stretch/>
          </p:blipFill>
          <p:spPr>
            <a:xfrm>
              <a:off x="861919" y="2662490"/>
              <a:ext cx="2254624" cy="178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직사각형 7"/>
            <p:cNvSpPr/>
            <p:nvPr/>
          </p:nvSpPr>
          <p:spPr>
            <a:xfrm>
              <a:off x="861919" y="2678836"/>
              <a:ext cx="2266766" cy="1779912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/오른쪽 화살표 10"/>
            <p:cNvSpPr/>
            <p:nvPr/>
          </p:nvSpPr>
          <p:spPr>
            <a:xfrm>
              <a:off x="1659088" y="2848458"/>
              <a:ext cx="657491" cy="233082"/>
            </a:xfrm>
            <a:prstGeom prst="leftRight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59088" y="3378659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8" panose="02020600000000000000" pitchFamily="18" charset="-127"/>
                  <a:ea typeface="a고딕18" panose="02020600000000000000" pitchFamily="18" charset="-127"/>
                </a:rPr>
                <a:t>7-8</a:t>
              </a:r>
              <a:r>
                <a:rPr lang="ko-KR" altLang="en-US" sz="2000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8" panose="02020600000000000000" pitchFamily="18" charset="-127"/>
                  <a:ea typeface="a고딕18" panose="02020600000000000000" pitchFamily="18" charset="-127"/>
                </a:rPr>
                <a:t>회</a:t>
              </a:r>
              <a:endParaRPr lang="ko-KR" alt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884372" y="2524948"/>
            <a:ext cx="165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&lt;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빗물 제거기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&gt;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691639" y="7211541"/>
            <a:ext cx="1905048" cy="90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84372" y="4587476"/>
            <a:ext cx="165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&lt;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털다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&gt;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5363797" y="2022981"/>
            <a:ext cx="15027" cy="5135458"/>
          </a:xfrm>
          <a:prstGeom prst="line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2"/>
          <a:stretch/>
        </p:blipFill>
        <p:spPr>
          <a:xfrm rot="8035378" flipH="1">
            <a:off x="1477489" y="5264875"/>
            <a:ext cx="1045833" cy="958435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244544" y="5221260"/>
            <a:ext cx="134093" cy="31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324700" y="5211667"/>
            <a:ext cx="1384715" cy="100546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3053901" y="5211666"/>
            <a:ext cx="1384715" cy="100546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309379" y="6259198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STEP</a:t>
            </a:r>
            <a:r>
              <a:rPr lang="en-US" altLang="ko-KR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9" panose="02020600000000000000" pitchFamily="18" charset="-127"/>
                <a:ea typeface="a고딕19" panose="02020600000000000000" pitchFamily="18" charset="-127"/>
              </a:rPr>
              <a:t>1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넣는다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010014" y="6270583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STEP</a:t>
            </a:r>
            <a:r>
              <a:rPr lang="en-US" altLang="ko-KR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9" panose="02020600000000000000" pitchFamily="18" charset="-127"/>
                <a:ea typeface="a고딕19" panose="02020600000000000000" pitchFamily="18" charset="-127"/>
              </a:rPr>
              <a:t>2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밟는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다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3" name="눈물 방울 92"/>
          <p:cNvSpPr/>
          <p:nvPr/>
        </p:nvSpPr>
        <p:spPr>
          <a:xfrm>
            <a:off x="1443094" y="5982153"/>
            <a:ext cx="61414" cy="72137"/>
          </a:xfrm>
          <a:prstGeom prst="teardrop">
            <a:avLst>
              <a:gd name="adj" fmla="val 13333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순서도: 연결자 102"/>
          <p:cNvSpPr/>
          <p:nvPr/>
        </p:nvSpPr>
        <p:spPr>
          <a:xfrm>
            <a:off x="3710003" y="5901500"/>
            <a:ext cx="636441" cy="181416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flipH="1">
            <a:off x="1858243" y="5714159"/>
            <a:ext cx="747354" cy="502968"/>
          </a:xfrm>
          <a:prstGeom prst="triangle">
            <a:avLst>
              <a:gd name="adj" fmla="val 11184"/>
            </a:avLst>
          </a:prstGeom>
          <a:solidFill>
            <a:srgbClr val="5959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도넛 91"/>
          <p:cNvSpPr/>
          <p:nvPr/>
        </p:nvSpPr>
        <p:spPr>
          <a:xfrm rot="19355237">
            <a:off x="1697226" y="5881334"/>
            <a:ext cx="928783" cy="149299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40600" r="21078" b="51595"/>
          <a:stretch/>
        </p:blipFill>
        <p:spPr>
          <a:xfrm rot="8035378" flipH="1">
            <a:off x="1865037" y="5804112"/>
            <a:ext cx="565203" cy="122194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2" t="37529" r="23794" b="51017"/>
          <a:stretch/>
        </p:blipFill>
        <p:spPr>
          <a:xfrm rot="8035378" flipH="1">
            <a:off x="2193947" y="5709200"/>
            <a:ext cx="180655" cy="136098"/>
          </a:xfrm>
          <a:prstGeom prst="rect">
            <a:avLst/>
          </a:prstGeom>
        </p:spPr>
      </p:pic>
      <p:sp>
        <p:nvSpPr>
          <p:cNvPr id="111" name="눈물 방울 110"/>
          <p:cNvSpPr/>
          <p:nvPr/>
        </p:nvSpPr>
        <p:spPr>
          <a:xfrm>
            <a:off x="1577564" y="6018009"/>
            <a:ext cx="61414" cy="72137"/>
          </a:xfrm>
          <a:prstGeom prst="teardrop">
            <a:avLst>
              <a:gd name="adj" fmla="val 13333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눈물 방울 111"/>
          <p:cNvSpPr/>
          <p:nvPr/>
        </p:nvSpPr>
        <p:spPr>
          <a:xfrm>
            <a:off x="1729964" y="6053865"/>
            <a:ext cx="61414" cy="72137"/>
          </a:xfrm>
          <a:prstGeom prst="teardrop">
            <a:avLst>
              <a:gd name="adj" fmla="val 13333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눈물 방울 112"/>
          <p:cNvSpPr/>
          <p:nvPr/>
        </p:nvSpPr>
        <p:spPr>
          <a:xfrm>
            <a:off x="1469983" y="6107655"/>
            <a:ext cx="61414" cy="72137"/>
          </a:xfrm>
          <a:prstGeom prst="teardrop">
            <a:avLst>
              <a:gd name="adj" fmla="val 13333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눈물 방울 113"/>
          <p:cNvSpPr/>
          <p:nvPr/>
        </p:nvSpPr>
        <p:spPr>
          <a:xfrm>
            <a:off x="1622385" y="6116620"/>
            <a:ext cx="61414" cy="72137"/>
          </a:xfrm>
          <a:prstGeom prst="teardrop">
            <a:avLst>
              <a:gd name="adj" fmla="val 13333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631648" y="5221260"/>
            <a:ext cx="801133" cy="953755"/>
            <a:chOff x="3631302" y="5042339"/>
            <a:chExt cx="801133" cy="953755"/>
          </a:xfrm>
        </p:grpSpPr>
        <p:sp>
          <p:nvSpPr>
            <p:cNvPr id="14" name="직사각형 13"/>
            <p:cNvSpPr/>
            <p:nvPr/>
          </p:nvSpPr>
          <p:spPr>
            <a:xfrm>
              <a:off x="3631302" y="5042339"/>
              <a:ext cx="790179" cy="89244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639763" y="5873478"/>
              <a:ext cx="792672" cy="12261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정육면체 16"/>
          <p:cNvSpPr/>
          <p:nvPr/>
        </p:nvSpPr>
        <p:spPr>
          <a:xfrm rot="279471">
            <a:off x="3521461" y="5919606"/>
            <a:ext cx="575384" cy="245146"/>
          </a:xfrm>
          <a:prstGeom prst="cube">
            <a:avLst>
              <a:gd name="adj" fmla="val 60854"/>
            </a:avLst>
          </a:prstGeom>
          <a:solidFill>
            <a:srgbClr val="5959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00" y="5100935"/>
            <a:ext cx="855526" cy="1055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 animBg="1"/>
      <p:bldP spid="21" grpId="0"/>
      <p:bldP spid="5" grpId="0"/>
      <p:bldP spid="34" grpId="0"/>
      <p:bldP spid="22" grpId="0"/>
      <p:bldP spid="23" grpId="0" animBg="1"/>
      <p:bldP spid="49" grpId="0"/>
      <p:bldP spid="57" grpId="0"/>
      <p:bldP spid="58" grpId="0"/>
      <p:bldP spid="29" grpId="0" animBg="1"/>
      <p:bldP spid="79" grpId="0"/>
      <p:bldP spid="86" grpId="0"/>
      <p:bldP spid="84" grpId="0"/>
      <p:bldP spid="85" grpId="0" animBg="1"/>
      <p:bldP spid="88" grpId="0" animBg="1"/>
      <p:bldP spid="89" grpId="0"/>
      <p:bldP spid="90" grpId="0"/>
      <p:bldP spid="93" grpId="0" animBg="1"/>
      <p:bldP spid="103" grpId="0" animBg="1"/>
      <p:bldP spid="9" grpId="0" animBg="1"/>
      <p:bldP spid="92" grpId="0" animBg="1"/>
      <p:bldP spid="111" grpId="0" animBg="1"/>
      <p:bldP spid="112" grpId="0" animBg="1"/>
      <p:bldP spid="113" grpId="0" animBg="1"/>
      <p:bldP spid="114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각형 41"/>
          <p:cNvSpPr/>
          <p:nvPr/>
        </p:nvSpPr>
        <p:spPr>
          <a:xfrm>
            <a:off x="1652700" y="1778933"/>
            <a:ext cx="7460055" cy="4575152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74000">
                <a:srgbClr val="FFF7DD"/>
              </a:gs>
              <a:gs pos="83000">
                <a:srgbClr val="FFF7DD"/>
              </a:gs>
              <a:gs pos="100000">
                <a:srgbClr val="FFF7DD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0799763" cy="953828"/>
          </a:xfrm>
          <a:prstGeom prst="rect">
            <a:avLst/>
          </a:prstGeom>
          <a:solidFill>
            <a:schemeClr val="accent1">
              <a:lumMod val="40000"/>
              <a:lumOff val="60000"/>
              <a:alpha val="32941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" y="0"/>
            <a:ext cx="930728" cy="522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>
            <a:off x="930728" y="0"/>
            <a:ext cx="898071" cy="52200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flipH="1" flipV="1">
            <a:off x="-2" y="522004"/>
            <a:ext cx="532333" cy="42287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2331" y="522004"/>
            <a:ext cx="1296468" cy="4228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73100" y="-63754"/>
            <a:ext cx="702242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시장규모</a:t>
            </a:r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62289" y="454029"/>
            <a:ext cx="145388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210 하얀바람 R" panose="02020603020101020101" pitchFamily="18" charset="-127"/>
                <a:ea typeface="210 하얀바람 R" panose="02020603020101020101" pitchFamily="18" charset="-127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210 하얀바람 R" panose="02020603020101020101" pitchFamily="18" charset="-127"/>
              <a:ea typeface="210 하얀바람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73100" y="596166"/>
            <a:ext cx="557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공공기관과 대중교통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조선일보명조" panose="02030304000000000000" pitchFamily="18" charset="-127"/>
              <a:ea typeface="210 하얀바람 R" panose="02020603020101020101"/>
              <a:cs typeface="조선일보명조" panose="02030304000000000000" pitchFamily="18" charset="-127"/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 flipV="1">
            <a:off x="1828799" y="521021"/>
            <a:ext cx="7107858" cy="98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oval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00" y1="82423" x2="5000" y2="82423"/>
                        <a14:foregroundMark x1="3250" y1="86689" x2="3250" y2="86689"/>
                        <a14:foregroundMark x1="5750" y1="95222" x2="5750" y2="95222"/>
                        <a14:foregroundMark x1="19000" y1="98464" x2="19000" y2="98464"/>
                        <a14:foregroundMark x1="28250" y1="98464" x2="28250" y2="98464"/>
                        <a14:foregroundMark x1="31250" y1="95051" x2="31250" y2="9505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593" y="1769114"/>
            <a:ext cx="3191806" cy="453805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780830" y="2931321"/>
            <a:ext cx="1225015" cy="2446824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ko-KR" altLang="en-US" sz="2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공공기관 </a:t>
            </a:r>
            <a:endParaRPr lang="en-US" altLang="ko-KR" sz="2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9" panose="02020600000000000000" pitchFamily="18" charset="-127"/>
                <a:ea typeface="a고딕19" panose="02020600000000000000" pitchFamily="18" charset="-127"/>
              </a:rPr>
              <a:t>339</a:t>
            </a:r>
            <a:r>
              <a:rPr lang="ko-KR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9" panose="02020600000000000000" pitchFamily="18" charset="-127"/>
                <a:ea typeface="a고딕19" panose="02020600000000000000" pitchFamily="18" charset="-127"/>
              </a:rPr>
              <a:t>개</a:t>
            </a:r>
            <a:endParaRPr lang="en-US" altLang="ko-K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endParaRPr lang="en-US" altLang="ko-KR" sz="2100" b="1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2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대중교통</a:t>
            </a:r>
            <a:endParaRPr lang="en-US" altLang="ko-KR" sz="2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9" panose="02020600000000000000" pitchFamily="18" charset="-127"/>
                <a:ea typeface="a고딕19" panose="02020600000000000000" pitchFamily="18" charset="-127"/>
              </a:rPr>
              <a:t>6,521</a:t>
            </a:r>
            <a:r>
              <a:rPr lang="ko-KR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9" panose="02020600000000000000" pitchFamily="18" charset="-127"/>
                <a:ea typeface="a고딕19" panose="02020600000000000000" pitchFamily="18" charset="-127"/>
              </a:rPr>
              <a:t>개</a:t>
            </a:r>
            <a:endParaRPr lang="en-US" altLang="ko-K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endParaRPr lang="en-US" altLang="ko-KR" sz="21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2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endParaRPr lang="en-US" altLang="ko-KR" sz="21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3473" y1="82096" x2="33473" y2="82096"/>
                        <a14:foregroundMark x1="72803" y1="17467" x2="72803" y2="17467"/>
                        <a14:backgroundMark x1="39331" y1="37118" x2="39331" y2="37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79" y="2156461"/>
            <a:ext cx="923189" cy="884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498" y="3431412"/>
            <a:ext cx="1310360" cy="1251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802" l="0" r="89871">
                        <a14:foregroundMark x1="25967" y1="22946" x2="25967" y2="22946"/>
                        <a14:foregroundMark x1="57274" y1="22096" x2="57274" y2="22096"/>
                        <a14:foregroundMark x1="24678" y1="22380" x2="24678" y2="22380"/>
                        <a14:foregroundMark x1="12891" y1="63456" x2="53407" y2="58640"/>
                        <a14:foregroundMark x1="25046" y1="56091" x2="25046" y2="56091"/>
                        <a14:foregroundMark x1="25414" y1="21530" x2="25414" y2="21530"/>
                        <a14:foregroundMark x1="27624" y1="22096" x2="27624" y2="22096"/>
                        <a14:foregroundMark x1="23573" y1="22663" x2="28545" y2="22663"/>
                        <a14:foregroundMark x1="54144" y1="22096" x2="58932" y2="2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82" y="3704088"/>
            <a:ext cx="1287213" cy="901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그룹 55"/>
          <p:cNvGrpSpPr/>
          <p:nvPr/>
        </p:nvGrpSpPr>
        <p:grpSpPr>
          <a:xfrm>
            <a:off x="3562871" y="2088914"/>
            <a:ext cx="2071178" cy="1077085"/>
            <a:chOff x="3562870" y="2223027"/>
            <a:chExt cx="2071178" cy="1077085"/>
          </a:xfrm>
          <a:scene3d>
            <a:camera prst="obliqueTopLeft"/>
            <a:lightRig rig="threePt" dir="t"/>
          </a:scene3d>
        </p:grpSpPr>
        <p:sp>
          <p:nvSpPr>
            <p:cNvPr id="18" name="다이아몬드 17"/>
            <p:cNvSpPr/>
            <p:nvPr/>
          </p:nvSpPr>
          <p:spPr>
            <a:xfrm>
              <a:off x="3562870" y="2326533"/>
              <a:ext cx="135802" cy="126749"/>
            </a:xfrm>
            <a:prstGeom prst="diamond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38364" y="2223027"/>
              <a:ext cx="11160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공기업 </a:t>
              </a:r>
              <a:r>
                <a:rPr lang="ko-KR" altLang="en-US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36</a:t>
              </a:r>
            </a:p>
          </p:txBody>
        </p:sp>
        <p:sp>
          <p:nvSpPr>
            <p:cNvPr id="20" name="다이아몬드 19"/>
            <p:cNvSpPr/>
            <p:nvPr/>
          </p:nvSpPr>
          <p:spPr>
            <a:xfrm>
              <a:off x="3562870" y="2664408"/>
              <a:ext cx="135802" cy="126749"/>
            </a:xfrm>
            <a:prstGeom prst="diamond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838364" y="2560902"/>
              <a:ext cx="15327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준 정부기관  </a:t>
              </a:r>
              <a:r>
                <a:rPr lang="en-US" altLang="ko-KR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93</a:t>
              </a:r>
              <a:endParaRPr lang="en-US" altLang="ko-KR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24" name="다이아몬드 23"/>
            <p:cNvSpPr/>
            <p:nvPr/>
          </p:nvSpPr>
          <p:spPr>
            <a:xfrm>
              <a:off x="3562870" y="3034286"/>
              <a:ext cx="135802" cy="126749"/>
            </a:xfrm>
            <a:prstGeom prst="diamond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838364" y="2930780"/>
              <a:ext cx="17956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기타공공기관</a:t>
              </a:r>
              <a:r>
                <a:rPr lang="ko-KR" altLang="en-US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  </a:t>
              </a:r>
              <a:r>
                <a:rPr lang="en-US" altLang="ko-KR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210</a:t>
              </a:r>
              <a:endParaRPr lang="en-US" altLang="ko-KR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63866" y="1703233"/>
            <a:ext cx="3163930" cy="338554"/>
            <a:chOff x="4345972" y="1178817"/>
            <a:chExt cx="3672652" cy="338554"/>
          </a:xfrm>
          <a:scene3d>
            <a:camera prst="obliqueTopLeft"/>
            <a:lightRig rig="threePt" dir="t"/>
          </a:scene3d>
        </p:grpSpPr>
        <p:sp>
          <p:nvSpPr>
            <p:cNvPr id="29" name="TextBox 28"/>
            <p:cNvSpPr txBox="1"/>
            <p:nvPr/>
          </p:nvSpPr>
          <p:spPr>
            <a:xfrm>
              <a:off x="4373892" y="1178817"/>
              <a:ext cx="36447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2019</a:t>
              </a:r>
              <a:r>
                <a:rPr lang="ko-KR" altLang="en-US" sz="16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년 대한민국 확정 </a:t>
              </a:r>
              <a:r>
                <a:rPr lang="ko-KR" altLang="en-US" sz="1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공공기관</a:t>
              </a:r>
              <a:endPara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45972" y="1254517"/>
              <a:ext cx="55842" cy="2423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718648" y="4812705"/>
            <a:ext cx="3163930" cy="338554"/>
            <a:chOff x="4345972" y="1178817"/>
            <a:chExt cx="3672652" cy="338554"/>
          </a:xfrm>
          <a:scene3d>
            <a:camera prst="obliqueTopLeft"/>
            <a:lightRig rig="threePt" dir="t"/>
          </a:scene3d>
        </p:grpSpPr>
        <p:sp>
          <p:nvSpPr>
            <p:cNvPr id="32" name="TextBox 31"/>
            <p:cNvSpPr txBox="1"/>
            <p:nvPr/>
          </p:nvSpPr>
          <p:spPr>
            <a:xfrm>
              <a:off x="4373892" y="1178817"/>
              <a:ext cx="36447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대중교통</a:t>
              </a:r>
              <a:r>
                <a:rPr lang="en-US" altLang="ko-KR" sz="16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 </a:t>
              </a:r>
              <a:r>
                <a:rPr lang="ko-KR" altLang="en-US" sz="1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이용 규모</a:t>
              </a:r>
              <a:r>
                <a:rPr lang="en-US" altLang="ko-KR" sz="1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(</a:t>
              </a:r>
              <a:r>
                <a:rPr lang="ko-KR" altLang="en-US" sz="1600" dirty="0" err="1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강우시</a:t>
              </a:r>
              <a:r>
                <a:rPr lang="en-US" altLang="ko-KR" sz="1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)</a:t>
              </a:r>
              <a:endPara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345972" y="1254517"/>
              <a:ext cx="55842" cy="2423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842654" y="3733057"/>
            <a:ext cx="2897394" cy="811043"/>
            <a:chOff x="3632944" y="4136292"/>
            <a:chExt cx="2897394" cy="811043"/>
          </a:xfrm>
          <a:scene3d>
            <a:camera prst="obliqueTopLeft"/>
            <a:lightRig rig="threePt" dir="t"/>
          </a:scene3d>
        </p:grpSpPr>
        <p:sp>
          <p:nvSpPr>
            <p:cNvPr id="34" name="직사각형 33"/>
            <p:cNvSpPr/>
            <p:nvPr/>
          </p:nvSpPr>
          <p:spPr>
            <a:xfrm>
              <a:off x="4683751" y="4136292"/>
              <a:ext cx="18465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277</a:t>
              </a:r>
              <a:r>
                <a:rPr lang="ko-KR" altLang="en-US" sz="14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역</a:t>
              </a:r>
              <a:endPara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699838" y="4162739"/>
              <a:ext cx="7280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지하철</a:t>
              </a:r>
              <a:endPara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32944" y="4576993"/>
              <a:ext cx="23243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시내버스</a:t>
              </a:r>
              <a:endParaRPr lang="en-US" altLang="ko-KR" sz="1600" dirty="0" smtClean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563884" y="4578003"/>
              <a:ext cx="12907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6,244</a:t>
              </a:r>
              <a:r>
                <a:rPr lang="en-US" altLang="ko-KR" sz="1400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 </a:t>
              </a:r>
              <a:r>
                <a:rPr lang="ko-KR" altLang="en-US" sz="14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정류장</a:t>
              </a:r>
              <a:endPara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753584" y="3234527"/>
            <a:ext cx="31398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대중교통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수</a:t>
            </a:r>
            <a:r>
              <a:rPr lang="en-US" altLang="ko-KR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?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29531" y="3310227"/>
            <a:ext cx="48107" cy="2423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16" r="3262" b="3815"/>
          <a:stretch/>
        </p:blipFill>
        <p:spPr>
          <a:xfrm>
            <a:off x="2072608" y="5247711"/>
            <a:ext cx="898027" cy="85921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935852" y="5072387"/>
            <a:ext cx="194155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출저</a:t>
            </a:r>
            <a:r>
              <a:rPr lang="ko-KR" altLang="en-US" sz="11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1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en-US" sz="11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한국교통안전공단</a:t>
            </a:r>
            <a:r>
              <a:rPr lang="en-US" altLang="ko-KR" sz="11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(2018)</a:t>
            </a:r>
            <a:endParaRPr lang="ko-KR" altLang="en-US" sz="11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709025" y="5607375"/>
            <a:ext cx="1455848" cy="369332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210 하얀바람 B" panose="02020603020101020101" pitchFamily="18" charset="-127"/>
                <a:ea typeface="210 하얀바람 B" panose="02020603020101020101" pitchFamily="18" charset="-127"/>
              </a:rPr>
              <a:t>4,033,138</a:t>
            </a:r>
            <a:r>
              <a:rPr lang="ko-KR" altLang="en-US" dirty="0" smtClean="0">
                <a:latin typeface="210 하얀바람 B" panose="02020603020101020101" pitchFamily="18" charset="-127"/>
                <a:ea typeface="210 하얀바람 B" panose="02020603020101020101" pitchFamily="18" charset="-127"/>
              </a:rPr>
              <a:t>명</a:t>
            </a:r>
            <a:endParaRPr lang="ko-KR" altLang="en-US" dirty="0">
              <a:latin typeface="210 하얀바람 B" panose="02020603020101020101" pitchFamily="18" charset="-127"/>
              <a:ea typeface="210 하얀바람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20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6" grpId="0"/>
      <p:bldP spid="54" grpId="0"/>
      <p:bldP spid="55" grpId="0" animBg="1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0799763" cy="953828"/>
          </a:xfrm>
          <a:prstGeom prst="rect">
            <a:avLst/>
          </a:prstGeom>
          <a:solidFill>
            <a:schemeClr val="accent1">
              <a:lumMod val="40000"/>
              <a:lumOff val="60000"/>
              <a:alpha val="32941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" y="0"/>
            <a:ext cx="930728" cy="522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930728" y="0"/>
            <a:ext cx="898071" cy="52200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 flipV="1">
            <a:off x="-2" y="522004"/>
            <a:ext cx="532333" cy="42287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2331" y="522004"/>
            <a:ext cx="1296468" cy="4228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73100" y="-63754"/>
            <a:ext cx="702242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수익규모</a:t>
            </a:r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289" y="454029"/>
            <a:ext cx="145388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210 하얀바람 R" panose="02020603020101020101" pitchFamily="18" charset="-127"/>
                <a:ea typeface="210 하얀바람 R" panose="02020603020101020101" pitchFamily="18" charset="-127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210 하얀바람 R" panose="02020603020101020101" pitchFamily="18" charset="-127"/>
              <a:ea typeface="210 하얀바람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3100" y="596166"/>
            <a:ext cx="557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공공기관과 대중교통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조선일보명조" panose="02030304000000000000" pitchFamily="18" charset="-127"/>
              <a:ea typeface="210 하얀바람 R" panose="02020603020101020101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 flipV="1">
            <a:off x="1828799" y="521021"/>
            <a:ext cx="7107858" cy="98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oval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3569963" y="1474849"/>
            <a:ext cx="4114805" cy="2764820"/>
            <a:chOff x="3468225" y="2275742"/>
            <a:chExt cx="4114805" cy="276482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8944" y="2275742"/>
              <a:ext cx="1495006" cy="14273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그룹 22"/>
            <p:cNvGrpSpPr/>
            <p:nvPr/>
          </p:nvGrpSpPr>
          <p:grpSpPr>
            <a:xfrm>
              <a:off x="3468225" y="2626329"/>
              <a:ext cx="970137" cy="2356698"/>
              <a:chOff x="2181381" y="2626329"/>
              <a:chExt cx="970137" cy="2356698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3473" y1="82096" x2="33473" y2="82096"/>
                            <a14:foregroundMark x1="72803" y1="17467" x2="72803" y2="17467"/>
                            <a14:backgroundMark x1="39331" y1="37118" x2="39331" y2="3711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854" y="2626329"/>
                <a:ext cx="923189" cy="8845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2181381" y="3659588"/>
                <a:ext cx="970137" cy="1323439"/>
              </a:xfrm>
              <a:prstGeom prst="rect">
                <a:avLst/>
              </a:prstGeom>
              <a:scene3d>
                <a:camera prst="obliqueTopLeft"/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공공기관 </a:t>
                </a:r>
                <a:endPara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  <a:p>
                <a:pPr algn="ctr"/>
                <a:r>
                  <a:rPr lang="en-US" altLang="ko-KR" sz="16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고딕14" panose="02020600000000000000" pitchFamily="18" charset="-127"/>
                    <a:ea typeface="a고딕14" panose="02020600000000000000" pitchFamily="18" charset="-127"/>
                  </a:rPr>
                  <a:t>339</a:t>
                </a:r>
                <a:r>
                  <a:rPr lang="ko-KR" altLang="en-US" sz="16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고딕14" panose="02020600000000000000" pitchFamily="18" charset="-127"/>
                    <a:ea typeface="a고딕14" panose="02020600000000000000" pitchFamily="18" charset="-127"/>
                  </a:rPr>
                  <a:t>개</a:t>
                </a:r>
                <a:endParaRPr lang="en-US" altLang="ko-KR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  <a:p>
                <a:pPr algn="ctr"/>
                <a:endParaRPr lang="en-US" altLang="ko-KR" sz="1600" b="1" dirty="0" smtClean="0"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  <a:p>
                <a:pPr algn="ctr"/>
                <a:endParaRPr lang="en-US" altLang="ko-KR" sz="1600" b="1" dirty="0" smtClean="0"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고딕18" panose="02020600000000000000" pitchFamily="18" charset="-127"/>
                    <a:ea typeface="a고딕18" panose="02020600000000000000" pitchFamily="18" charset="-127"/>
                  </a:rPr>
                  <a:t> </a:t>
                </a:r>
                <a:endParaRPr lang="en-US" altLang="ko-KR" sz="1600" dirty="0"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4901669" y="3686345"/>
              <a:ext cx="728084" cy="1354217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지하철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pPr algn="ctr"/>
              <a:r>
                <a:rPr lang="en-US" altLang="ko-KR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4" panose="02020600000000000000" pitchFamily="18" charset="-127"/>
                  <a:ea typeface="a고딕14" panose="02020600000000000000" pitchFamily="18" charset="-127"/>
                </a:rPr>
                <a:t>277</a:t>
              </a:r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4" panose="02020600000000000000" pitchFamily="18" charset="-127"/>
                  <a:ea typeface="a고딕14" panose="02020600000000000000" pitchFamily="18" charset="-127"/>
                </a:rPr>
                <a:t>역</a:t>
              </a:r>
              <a:endPara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pPr algn="ctr"/>
              <a:endParaRPr lang="en-US" altLang="ko-KR" sz="1600" b="1" dirty="0" smtClean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pPr algn="ctr"/>
              <a:endParaRPr lang="en-US" altLang="ko-KR" sz="1600" b="1" dirty="0" smtClean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8" panose="02020600000000000000" pitchFamily="18" charset="-127"/>
                  <a:ea typeface="a고딕18" panose="02020600000000000000" pitchFamily="18" charset="-127"/>
                </a:rPr>
                <a:t> </a:t>
              </a:r>
              <a:endPara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949887" y="2590811"/>
              <a:ext cx="1633143" cy="2410008"/>
              <a:chOff x="7106334" y="2590811"/>
              <a:chExt cx="1633143" cy="2410008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89802" l="0" r="89871">
                            <a14:foregroundMark x1="25967" y1="22946" x2="25967" y2="22946"/>
                            <a14:foregroundMark x1="57274" y1="22096" x2="57274" y2="22096"/>
                            <a14:foregroundMark x1="24678" y1="22380" x2="24678" y2="22380"/>
                            <a14:foregroundMark x1="12891" y1="63456" x2="53407" y2="58640"/>
                            <a14:foregroundMark x1="25046" y1="56091" x2="25046" y2="56091"/>
                            <a14:foregroundMark x1="25414" y1="21530" x2="25414" y2="21530"/>
                            <a14:foregroundMark x1="27624" y1="22096" x2="27624" y2="22096"/>
                            <a14:foregroundMark x1="23573" y1="22663" x2="28545" y2="22663"/>
                            <a14:foregroundMark x1="54144" y1="22096" x2="58932" y2="220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6334" y="2590811"/>
                <a:ext cx="1633143" cy="11435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7144837" y="3677380"/>
                <a:ext cx="1189749" cy="1323439"/>
              </a:xfrm>
              <a:prstGeom prst="rect">
                <a:avLst/>
              </a:prstGeom>
              <a:scene3d>
                <a:camera prst="obliqueTopLeft"/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시내버스</a:t>
                </a:r>
                <a:endPara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  <a:p>
                <a:pPr algn="ctr"/>
                <a:r>
                  <a:rPr lang="en-US" altLang="ko-KR" sz="16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고딕14" panose="02020600000000000000" pitchFamily="18" charset="-127"/>
                    <a:ea typeface="a고딕14" panose="02020600000000000000" pitchFamily="18" charset="-127"/>
                  </a:rPr>
                  <a:t>6244</a:t>
                </a:r>
                <a:r>
                  <a:rPr lang="ko-KR" altLang="en-US" sz="16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고딕14" panose="02020600000000000000" pitchFamily="18" charset="-127"/>
                    <a:ea typeface="a고딕14" panose="02020600000000000000" pitchFamily="18" charset="-127"/>
                  </a:rPr>
                  <a:t>정류장</a:t>
                </a:r>
                <a:endParaRPr lang="en-US" altLang="ko-KR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  <a:p>
                <a:pPr algn="ctr"/>
                <a:endParaRPr lang="en-US" altLang="ko-KR" sz="1600" b="1" dirty="0" smtClean="0"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  <a:p>
                <a:pPr algn="ctr"/>
                <a:endParaRPr lang="en-US" altLang="ko-KR" sz="1600" b="1" dirty="0" smtClean="0"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고딕18" panose="02020600000000000000" pitchFamily="18" charset="-127"/>
                    <a:ea typeface="a고딕18" panose="02020600000000000000" pitchFamily="18" charset="-127"/>
                  </a:rPr>
                  <a:t> </a:t>
                </a:r>
                <a:endParaRPr lang="en-US" altLang="ko-KR" sz="1600" dirty="0"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</p:grpSp>
      </p:grpSp>
      <p:sp>
        <p:nvSpPr>
          <p:cNvPr id="26" name="이등변 삼각형 25"/>
          <p:cNvSpPr/>
          <p:nvPr/>
        </p:nvSpPr>
        <p:spPr>
          <a:xfrm>
            <a:off x="4830654" y="3512949"/>
            <a:ext cx="1060704" cy="381415"/>
          </a:xfrm>
          <a:prstGeom prst="triangl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925622" y="3840576"/>
            <a:ext cx="4948517" cy="259976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452915" y="394803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339x3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72328" y="39557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277x8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07627" y="39480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6,244x2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81007" y="458075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X 250,000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\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51180" y="5580064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총 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3,919,250,000‬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122845" y="5320083"/>
            <a:ext cx="44016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07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7" t="15565" r="58792" b="67376"/>
          <a:stretch/>
        </p:blipFill>
        <p:spPr>
          <a:xfrm>
            <a:off x="3640606" y="2445705"/>
            <a:ext cx="957917" cy="137228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0799763" cy="243211"/>
          </a:xfrm>
          <a:prstGeom prst="rect">
            <a:avLst/>
          </a:prstGeom>
          <a:solidFill>
            <a:schemeClr val="accent1">
              <a:lumMod val="40000"/>
              <a:lumOff val="60000"/>
              <a:alpha val="32941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6954623"/>
            <a:ext cx="10799763" cy="243211"/>
          </a:xfrm>
          <a:prstGeom prst="rect">
            <a:avLst/>
          </a:prstGeom>
          <a:solidFill>
            <a:schemeClr val="accent1">
              <a:lumMod val="40000"/>
              <a:lumOff val="60000"/>
              <a:alpha val="32941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54633" y="273757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rPr>
              <a:t>홍보전략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210 하얀바람 B" panose="02020603020101020101" pitchFamily="18" charset="-127"/>
              <a:ea typeface="210 하얀바람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9881" y="2098318"/>
            <a:ext cx="2607399" cy="380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기획의도</a:t>
            </a:r>
            <a:endParaRPr lang="ko-KR" altLang="en-US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76449" y="2601474"/>
            <a:ext cx="3982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털다의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친환경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사회적 이미지를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강화하고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선택를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통해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사용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자들과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소통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378825" y="2022981"/>
            <a:ext cx="21056" cy="4931642"/>
          </a:xfrm>
          <a:prstGeom prst="line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410126" y="3937754"/>
            <a:ext cx="2607399" cy="380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기대효과</a:t>
            </a:r>
            <a:endParaRPr lang="ko-KR" altLang="en-US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74715" y="4506001"/>
            <a:ext cx="2151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앱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이용자와 관계구축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937070" y="724083"/>
            <a:ext cx="2904565" cy="541150"/>
            <a:chOff x="3926542" y="619582"/>
            <a:chExt cx="2904565" cy="541150"/>
          </a:xfrm>
        </p:grpSpPr>
        <p:sp>
          <p:nvSpPr>
            <p:cNvPr id="30" name="직사각형 29"/>
            <p:cNvSpPr/>
            <p:nvPr/>
          </p:nvSpPr>
          <p:spPr>
            <a:xfrm>
              <a:off x="3926542" y="933160"/>
              <a:ext cx="2904565" cy="227572"/>
            </a:xfrm>
            <a:prstGeom prst="rect">
              <a:avLst/>
            </a:prstGeom>
            <a:solidFill>
              <a:srgbClr val="A4CCF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391214" y="619582"/>
              <a:ext cx="19752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8" panose="02020600000000000000" pitchFamily="18" charset="-127"/>
                  <a:ea typeface="a고딕18" panose="02020600000000000000" pitchFamily="18" charset="-127"/>
                </a:rPr>
                <a:t>털다 기부 </a:t>
              </a:r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8" panose="02020600000000000000" pitchFamily="18" charset="-127"/>
                  <a:ea typeface="a고딕18" panose="02020600000000000000" pitchFamily="18" charset="-127"/>
                </a:rPr>
                <a:t>앱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574715" y="5431714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직접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참여해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성취감을 느낄 수 있음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76449" y="4981016"/>
            <a:ext cx="2151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기업 매출증진에 도움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0399" y="2238636"/>
            <a:ext cx="262702" cy="288316"/>
          </a:xfrm>
          <a:prstGeom prst="rect">
            <a:avLst/>
          </a:prstGeom>
          <a:solidFill>
            <a:srgbClr val="2E75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38798" y="220502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210 하얀바람 B" panose="02020603020101020101" pitchFamily="18" charset="-127"/>
              <a:ea typeface="210 하얀바람 B" panose="02020603020101020101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3698889" y="2575900"/>
            <a:ext cx="797263" cy="1176312"/>
            <a:chOff x="2086321" y="8303857"/>
            <a:chExt cx="755620" cy="1053762"/>
          </a:xfrm>
        </p:grpSpPr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925" y="8303857"/>
              <a:ext cx="723016" cy="713396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2086321" y="8993473"/>
              <a:ext cx="577628" cy="192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rainPoint</a:t>
              </a:r>
              <a:endParaRPr lang="en-US" altLang="ko-KR" sz="800" dirty="0" smtClean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087996" y="9164620"/>
              <a:ext cx="544204" cy="192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총 </a:t>
              </a:r>
              <a:r>
                <a:rPr lang="ko-KR" altLang="en-US" sz="800" dirty="0" err="1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기부액</a:t>
              </a:r>
              <a:endParaRPr lang="en-US" altLang="ko-KR" sz="800" dirty="0" smtClean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914179" y="2250141"/>
            <a:ext cx="1749701" cy="1790575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1681021" y="3168077"/>
            <a:ext cx="938617" cy="864040"/>
            <a:chOff x="4469039" y="5836362"/>
            <a:chExt cx="1341585" cy="746444"/>
          </a:xfrm>
        </p:grpSpPr>
        <p:sp>
          <p:nvSpPr>
            <p:cNvPr id="49" name="양쪽 모서리가 잘린 사각형 48"/>
            <p:cNvSpPr/>
            <p:nvPr/>
          </p:nvSpPr>
          <p:spPr>
            <a:xfrm rot="16200000">
              <a:off x="4389192" y="6243169"/>
              <a:ext cx="418620" cy="25892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743403" y="6081086"/>
              <a:ext cx="1032818" cy="501720"/>
            </a:xfrm>
            <a:prstGeom prst="rect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순서도: 연결자 50"/>
            <p:cNvSpPr/>
            <p:nvPr/>
          </p:nvSpPr>
          <p:spPr>
            <a:xfrm>
              <a:off x="4496357" y="6218528"/>
              <a:ext cx="236572" cy="259449"/>
            </a:xfrm>
            <a:prstGeom prst="flowChartConnector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도넛 51"/>
            <p:cNvSpPr/>
            <p:nvPr/>
          </p:nvSpPr>
          <p:spPr>
            <a:xfrm>
              <a:off x="4702052" y="5836362"/>
              <a:ext cx="1108572" cy="421590"/>
            </a:xfrm>
            <a:prstGeom prst="donut">
              <a:avLst/>
            </a:pr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813940" y="2813503"/>
            <a:ext cx="894697" cy="843461"/>
            <a:chOff x="1636932" y="2726521"/>
            <a:chExt cx="928267" cy="596302"/>
          </a:xfrm>
        </p:grpSpPr>
        <p:sp>
          <p:nvSpPr>
            <p:cNvPr id="54" name="순서도: 연결자 53"/>
            <p:cNvSpPr/>
            <p:nvPr/>
          </p:nvSpPr>
          <p:spPr>
            <a:xfrm>
              <a:off x="1759435" y="3059640"/>
              <a:ext cx="636441" cy="18141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56" b="11687"/>
            <a:stretch/>
          </p:blipFill>
          <p:spPr>
            <a:xfrm rot="10800000" flipH="1">
              <a:off x="1778159" y="2875157"/>
              <a:ext cx="602146" cy="387995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40"/>
            <a:stretch/>
          </p:blipFill>
          <p:spPr>
            <a:xfrm rot="10800000" flipH="1">
              <a:off x="1636932" y="2726521"/>
              <a:ext cx="928267" cy="307077"/>
            </a:xfrm>
            <a:prstGeom prst="rect">
              <a:avLst/>
            </a:prstGeom>
          </p:spPr>
        </p:pic>
        <p:sp>
          <p:nvSpPr>
            <p:cNvPr id="61" name="막힌 원호 60"/>
            <p:cNvSpPr/>
            <p:nvPr/>
          </p:nvSpPr>
          <p:spPr>
            <a:xfrm rot="10977212">
              <a:off x="1667771" y="2913184"/>
              <a:ext cx="804652" cy="409639"/>
            </a:xfrm>
            <a:prstGeom prst="blockArc">
              <a:avLst>
                <a:gd name="adj1" fmla="val 10800000"/>
                <a:gd name="adj2" fmla="val 21292676"/>
                <a:gd name="adj3" fmla="val 14578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53" y="3748366"/>
            <a:ext cx="104054" cy="10679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54575" y="2509282"/>
            <a:ext cx="1418969" cy="1691658"/>
            <a:chOff x="654575" y="2509282"/>
            <a:chExt cx="1418969" cy="1691658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70" r="27647"/>
            <a:stretch/>
          </p:blipFill>
          <p:spPr>
            <a:xfrm rot="3948849">
              <a:off x="1254431" y="2845282"/>
              <a:ext cx="510148" cy="8839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5" name="직사각형 64"/>
            <p:cNvSpPr/>
            <p:nvPr/>
          </p:nvSpPr>
          <p:spPr>
            <a:xfrm rot="4055494">
              <a:off x="1405154" y="3120096"/>
              <a:ext cx="315154" cy="31189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연결선 66"/>
            <p:cNvCxnSpPr>
              <a:endCxn id="65" idx="3"/>
            </p:cNvCxnSpPr>
            <p:nvPr/>
          </p:nvCxnSpPr>
          <p:spPr>
            <a:xfrm rot="1177559">
              <a:off x="1456863" y="3153460"/>
              <a:ext cx="207382" cy="238701"/>
            </a:xfrm>
            <a:prstGeom prst="line">
              <a:avLst/>
            </a:prstGeom>
            <a:ln w="19050">
              <a:solidFill>
                <a:srgbClr val="FF0000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79871">
              <a:off x="1413701" y="3142653"/>
              <a:ext cx="292318" cy="272505"/>
            </a:xfrm>
            <a:prstGeom prst="rect">
              <a:avLst/>
            </a:prstGeom>
          </p:spPr>
        </p:pic>
        <p:sp>
          <p:nvSpPr>
            <p:cNvPr id="75" name="직사각형 74"/>
            <p:cNvSpPr/>
            <p:nvPr/>
          </p:nvSpPr>
          <p:spPr>
            <a:xfrm rot="4055494">
              <a:off x="1409834" y="3106975"/>
              <a:ext cx="315154" cy="31189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79871">
              <a:off x="1428130" y="3127528"/>
              <a:ext cx="292318" cy="272505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79265">
              <a:off x="518231" y="2645626"/>
              <a:ext cx="1691658" cy="1418969"/>
            </a:xfrm>
            <a:prstGeom prst="rect">
              <a:avLst/>
            </a:prstGeom>
          </p:spPr>
        </p:pic>
      </p:grpSp>
      <p:grpSp>
        <p:nvGrpSpPr>
          <p:cNvPr id="102" name="그룹 101"/>
          <p:cNvGrpSpPr/>
          <p:nvPr/>
        </p:nvGrpSpPr>
        <p:grpSpPr>
          <a:xfrm>
            <a:off x="2837255" y="2168691"/>
            <a:ext cx="317716" cy="369332"/>
            <a:chOff x="1077059" y="1332879"/>
            <a:chExt cx="769787" cy="838314"/>
          </a:xfrm>
        </p:grpSpPr>
        <p:sp>
          <p:nvSpPr>
            <p:cNvPr id="103" name="직사각형 102"/>
            <p:cNvSpPr/>
            <p:nvPr/>
          </p:nvSpPr>
          <p:spPr>
            <a:xfrm>
              <a:off x="1102659" y="1470211"/>
              <a:ext cx="636495" cy="654424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077059" y="1332879"/>
              <a:ext cx="769787" cy="838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210 하얀바람 B" panose="02020603020101020101" pitchFamily="18" charset="-127"/>
                  <a:ea typeface="210 하얀바람 B" panose="02020603020101020101" pitchFamily="18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endParaRPr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3221600" y="2240699"/>
            <a:ext cx="1749701" cy="1790575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>
            <a:off x="547544" y="4358175"/>
            <a:ext cx="316112" cy="369332"/>
            <a:chOff x="1077059" y="1373577"/>
            <a:chExt cx="765901" cy="838314"/>
          </a:xfrm>
        </p:grpSpPr>
        <p:sp>
          <p:nvSpPr>
            <p:cNvPr id="148" name="직사각형 147"/>
            <p:cNvSpPr/>
            <p:nvPr/>
          </p:nvSpPr>
          <p:spPr>
            <a:xfrm>
              <a:off x="1102659" y="1470211"/>
              <a:ext cx="636495" cy="654424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077059" y="1373577"/>
              <a:ext cx="765901" cy="838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하얀바람 B" panose="02020603020101020101" pitchFamily="18" charset="-127"/>
                  <a:ea typeface="210 하얀바람 B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931890" y="4412254"/>
            <a:ext cx="1749701" cy="1790575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284202" y="4478325"/>
            <a:ext cx="997377" cy="1667500"/>
            <a:chOff x="1194287" y="4450913"/>
            <a:chExt cx="997377" cy="16675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21" y="4560720"/>
              <a:ext cx="864869" cy="1428541"/>
            </a:xfrm>
            <a:prstGeom prst="rect">
              <a:avLst/>
            </a:prstGeom>
          </p:spPr>
        </p:pic>
        <p:pic>
          <p:nvPicPr>
            <p:cNvPr id="178" name="그림 17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889" b="100000" l="24000" r="76667">
                          <a14:foregroundMark x1="28087" y1="18650" x2="28087" y2="18650"/>
                          <a14:backgroundMark x1="34889" y1="10889" x2="65556" y2="88444"/>
                          <a14:backgroundMark x1="61501" y1="13505" x2="38741" y2="77492"/>
                          <a14:backgroundMark x1="37772" y1="25402" x2="37772" y2="55627"/>
                          <a14:backgroundMark x1="37772" y1="82637" x2="52058" y2="86817"/>
                          <a14:backgroundMark x1="64407" y1="81350" x2="61743" y2="54019"/>
                          <a14:backgroundMark x1="66586" y1="12219" x2="65375" y2="43408"/>
                          <a14:backgroundMark x1="32203" y1="15434" x2="31719" y2="79421"/>
                          <a14:backgroundMark x1="32930" y1="90032" x2="64407" y2="90675"/>
                          <a14:backgroundMark x1="67312" y1="86174" x2="67797" y2="11576"/>
                          <a14:backgroundMark x1="37772" y1="15434" x2="60533" y2="18006"/>
                          <a14:backgroundMark x1="63196" y1="15756" x2="44552" y2="43730"/>
                          <a14:backgroundMark x1="49879" y1="25402" x2="44552" y2="40193"/>
                          <a14:backgroundMark x1="38983" y1="43730" x2="59322" y2="84244"/>
                          <a14:backgroundMark x1="40194" y1="68167" x2="43099" y2="75563"/>
                          <a14:backgroundMark x1="49637" y1="57235" x2="58838" y2="44373"/>
                          <a14:backgroundMark x1="62470" y1="21222" x2="61259" y2="35691"/>
                          <a14:backgroundMark x1="37288" y1="58842" x2="36562" y2="652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70" r="27647"/>
            <a:stretch/>
          </p:blipFill>
          <p:spPr>
            <a:xfrm>
              <a:off x="1194287" y="4450913"/>
              <a:ext cx="997377" cy="1667500"/>
            </a:xfrm>
            <a:prstGeom prst="rect">
              <a:avLst/>
            </a:prstGeom>
            <a:effectLst/>
          </p:spPr>
        </p:pic>
      </p:grpSp>
      <p:sp>
        <p:nvSpPr>
          <p:cNvPr id="179" name="직사각형 178"/>
          <p:cNvSpPr/>
          <p:nvPr/>
        </p:nvSpPr>
        <p:spPr>
          <a:xfrm>
            <a:off x="3205659" y="4404244"/>
            <a:ext cx="1765642" cy="1790575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1" name="그룹 180"/>
          <p:cNvGrpSpPr/>
          <p:nvPr/>
        </p:nvGrpSpPr>
        <p:grpSpPr>
          <a:xfrm>
            <a:off x="2844175" y="4340245"/>
            <a:ext cx="322524" cy="369332"/>
            <a:chOff x="1055338" y="1332879"/>
            <a:chExt cx="781436" cy="838314"/>
          </a:xfrm>
        </p:grpSpPr>
        <p:sp>
          <p:nvSpPr>
            <p:cNvPr id="182" name="직사각형 181"/>
            <p:cNvSpPr/>
            <p:nvPr/>
          </p:nvSpPr>
          <p:spPr>
            <a:xfrm>
              <a:off x="1102659" y="1470211"/>
              <a:ext cx="636495" cy="654424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1055338" y="1332879"/>
              <a:ext cx="781436" cy="838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하얀바람 B" panose="02020603020101020101" pitchFamily="18" charset="-127"/>
                  <a:ea typeface="210 하얀바람 B" panose="02020603020101020101" pitchFamily="18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endParaRPr>
            </a:p>
          </p:txBody>
        </p:sp>
      </p:grpSp>
      <p:pic>
        <p:nvPicPr>
          <p:cNvPr id="184" name="그림 18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37108" r="19374" b="29023"/>
          <a:stretch/>
        </p:blipFill>
        <p:spPr>
          <a:xfrm>
            <a:off x="3612830" y="4588131"/>
            <a:ext cx="951299" cy="1428541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889" b="100000" l="24000" r="76667">
                        <a14:foregroundMark x1="28087" y1="18650" x2="28087" y2="18650"/>
                        <a14:backgroundMark x1="34889" y1="10889" x2="65556" y2="88444"/>
                        <a14:backgroundMark x1="61501" y1="13505" x2="38741" y2="77492"/>
                        <a14:backgroundMark x1="37772" y1="25402" x2="37772" y2="55627"/>
                        <a14:backgroundMark x1="37772" y1="82637" x2="52058" y2="86817"/>
                        <a14:backgroundMark x1="64407" y1="81350" x2="61743" y2="54019"/>
                        <a14:backgroundMark x1="66586" y1="12219" x2="65375" y2="43408"/>
                        <a14:backgroundMark x1="32203" y1="15434" x2="31719" y2="79421"/>
                        <a14:backgroundMark x1="32930" y1="90032" x2="64407" y2="90675"/>
                        <a14:backgroundMark x1="67312" y1="86174" x2="67797" y2="11576"/>
                        <a14:backgroundMark x1="37772" y1="15434" x2="60533" y2="18006"/>
                        <a14:backgroundMark x1="63196" y1="15756" x2="44552" y2="43730"/>
                        <a14:backgroundMark x1="49879" y1="25402" x2="44552" y2="40193"/>
                        <a14:backgroundMark x1="38983" y1="43730" x2="59322" y2="84244"/>
                        <a14:backgroundMark x1="40194" y1="68167" x2="43099" y2="75563"/>
                        <a14:backgroundMark x1="49637" y1="57235" x2="58838" y2="44373"/>
                        <a14:backgroundMark x1="62470" y1="21222" x2="61259" y2="35691"/>
                        <a14:backgroundMark x1="37288" y1="58842" x2="36562" y2="65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70" r="27647"/>
          <a:stretch/>
        </p:blipFill>
        <p:spPr>
          <a:xfrm>
            <a:off x="3574223" y="4478325"/>
            <a:ext cx="997377" cy="1667500"/>
          </a:xfrm>
          <a:prstGeom prst="rect">
            <a:avLst/>
          </a:prstGeom>
          <a:effectLst/>
        </p:spPr>
      </p:pic>
      <p:pic>
        <p:nvPicPr>
          <p:cNvPr id="189" name="그림 188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889" b="100000" l="24000" r="76667">
                        <a14:foregroundMark x1="28087" y1="18650" x2="28087" y2="18650"/>
                        <a14:backgroundMark x1="34889" y1="10889" x2="65556" y2="88444"/>
                        <a14:backgroundMark x1="61501" y1="13505" x2="38741" y2="77492"/>
                        <a14:backgroundMark x1="37772" y1="25402" x2="37772" y2="55627"/>
                        <a14:backgroundMark x1="37772" y1="82637" x2="52058" y2="86817"/>
                        <a14:backgroundMark x1="64407" y1="81350" x2="61743" y2="54019"/>
                        <a14:backgroundMark x1="66586" y1="12219" x2="65375" y2="43408"/>
                        <a14:backgroundMark x1="32203" y1="15434" x2="31719" y2="79421"/>
                        <a14:backgroundMark x1="32930" y1="90032" x2="64407" y2="90675"/>
                        <a14:backgroundMark x1="67312" y1="86174" x2="67797" y2="11576"/>
                        <a14:backgroundMark x1="37772" y1="15434" x2="60533" y2="18006"/>
                        <a14:backgroundMark x1="63196" y1="15756" x2="44552" y2="43730"/>
                        <a14:backgroundMark x1="49879" y1="25402" x2="44552" y2="40193"/>
                        <a14:backgroundMark x1="38983" y1="43730" x2="59322" y2="84244"/>
                        <a14:backgroundMark x1="40194" y1="68167" x2="43099" y2="75563"/>
                        <a14:backgroundMark x1="49637" y1="57235" x2="58838" y2="44373"/>
                        <a14:backgroundMark x1="62470" y1="21222" x2="61259" y2="35691"/>
                        <a14:backgroundMark x1="37288" y1="58842" x2="36562" y2="65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70" r="27647"/>
          <a:stretch/>
        </p:blipFill>
        <p:spPr>
          <a:xfrm>
            <a:off x="3601146" y="2302236"/>
            <a:ext cx="997377" cy="1667500"/>
          </a:xfrm>
          <a:prstGeom prst="rect">
            <a:avLst/>
          </a:prstGeom>
          <a:effectLst/>
        </p:spPr>
      </p:pic>
      <p:cxnSp>
        <p:nvCxnSpPr>
          <p:cNvPr id="194" name="직선 연결선 193"/>
          <p:cNvCxnSpPr/>
          <p:nvPr/>
        </p:nvCxnSpPr>
        <p:spPr>
          <a:xfrm rot="1177559">
            <a:off x="1542158" y="3128454"/>
            <a:ext cx="207382" cy="238701"/>
          </a:xfrm>
          <a:prstGeom prst="line">
            <a:avLst/>
          </a:prstGeom>
          <a:ln w="19050">
            <a:solidFill>
              <a:srgbClr val="FF0000">
                <a:alpha val="5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67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01808E-6 -5.07166E-6 L -0.01735 0.00992 L -9.01808E-6 -5.07166E-6 Z " pathEditMode="relative" ptsTypes="AAA">
                                      <p:cBhvr>
                                        <p:cTn id="28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24" grpId="0" animBg="1"/>
      <p:bldP spid="25" grpId="0"/>
      <p:bldP spid="5" grpId="0"/>
      <p:bldP spid="7" grpId="0"/>
      <p:bldP spid="36" grpId="0" animBg="1"/>
      <p:bldP spid="37" grpId="0"/>
      <p:bldP spid="38" grpId="0" animBg="1"/>
      <p:bldP spid="117" grpId="0" animBg="1"/>
      <p:bldP spid="153" grpId="0" animBg="1"/>
      <p:bldP spid="17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1221536" y="4133627"/>
            <a:ext cx="3177955" cy="4125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052964" y="5576602"/>
            <a:ext cx="3693731" cy="698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052964" y="3199098"/>
            <a:ext cx="3693731" cy="698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0799763" cy="243211"/>
          </a:xfrm>
          <a:prstGeom prst="rect">
            <a:avLst/>
          </a:prstGeom>
          <a:solidFill>
            <a:schemeClr val="accent1">
              <a:lumMod val="40000"/>
              <a:lumOff val="60000"/>
              <a:alpha val="32941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954623"/>
            <a:ext cx="10799763" cy="243211"/>
          </a:xfrm>
          <a:prstGeom prst="rect">
            <a:avLst/>
          </a:prstGeom>
          <a:solidFill>
            <a:schemeClr val="accent1">
              <a:lumMod val="40000"/>
              <a:lumOff val="60000"/>
              <a:alpha val="32941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21070" y="1531709"/>
            <a:ext cx="3268302" cy="424280"/>
            <a:chOff x="2858849" y="714743"/>
            <a:chExt cx="4991604" cy="541316"/>
          </a:xfrm>
        </p:grpSpPr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2858849" y="714743"/>
              <a:ext cx="499160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scene3d>
              <a:camera prst="obliqueTop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sz="1890"/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2858849" y="1256059"/>
              <a:ext cx="499160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scene3d>
              <a:camera prst="obliqueTop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sz="189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881236" y="1565100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서울시 강수량 분석</a:t>
            </a:r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30529" y="1956633"/>
            <a:ext cx="1324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고딕12" panose="02020600000000000000" pitchFamily="18" charset="-127"/>
                <a:ea typeface="a고딕12" panose="02020600000000000000" pitchFamily="18" charset="-127"/>
              </a:rPr>
              <a:t>출저</a:t>
            </a:r>
            <a:r>
              <a:rPr lang="ko-KR" altLang="en-US" sz="1100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100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: </a:t>
            </a:r>
            <a:r>
              <a:rPr lang="ko-KR" altLang="en-US" sz="1100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기상청</a:t>
            </a:r>
            <a:r>
              <a:rPr lang="en-US" altLang="ko-KR" sz="1100" dirty="0">
                <a:latin typeface="a고딕12" panose="02020600000000000000" pitchFamily="18" charset="-127"/>
                <a:ea typeface="a고딕12" panose="02020600000000000000" pitchFamily="18" charset="-127"/>
              </a:rPr>
              <a:t>(2018</a:t>
            </a:r>
            <a:r>
              <a:rPr lang="en-US" altLang="ko-KR" sz="1100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  <a:endParaRPr lang="ko-KR" altLang="en-US" sz="11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1" b="9957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3024" r="32301" b="7932"/>
          <a:stretch/>
        </p:blipFill>
        <p:spPr>
          <a:xfrm>
            <a:off x="1164324" y="4881807"/>
            <a:ext cx="500553" cy="899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0" t="30101" r="6569" b="22979"/>
          <a:stretch/>
        </p:blipFill>
        <p:spPr>
          <a:xfrm rot="20868952">
            <a:off x="2157494" y="4963294"/>
            <a:ext cx="825403" cy="847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3"/>
          <p:cNvGrpSpPr/>
          <p:nvPr/>
        </p:nvGrpSpPr>
        <p:grpSpPr>
          <a:xfrm>
            <a:off x="1082076" y="2316039"/>
            <a:ext cx="1672737" cy="1500733"/>
            <a:chOff x="1093396" y="2316039"/>
            <a:chExt cx="1661417" cy="1500733"/>
          </a:xfrm>
        </p:grpSpPr>
        <p:grpSp>
          <p:nvGrpSpPr>
            <p:cNvPr id="5" name="그룹 4"/>
            <p:cNvGrpSpPr/>
            <p:nvPr/>
          </p:nvGrpSpPr>
          <p:grpSpPr>
            <a:xfrm>
              <a:off x="1093396" y="2316039"/>
              <a:ext cx="1661417" cy="1500733"/>
              <a:chOff x="1656784" y="2432789"/>
              <a:chExt cx="2641803" cy="246254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타원 1"/>
              <p:cNvSpPr/>
              <p:nvPr/>
            </p:nvSpPr>
            <p:spPr>
              <a:xfrm>
                <a:off x="1656784" y="2447795"/>
                <a:ext cx="2641803" cy="23861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원형 2"/>
              <p:cNvSpPr/>
              <p:nvPr/>
            </p:nvSpPr>
            <p:spPr>
              <a:xfrm>
                <a:off x="1656784" y="2432789"/>
                <a:ext cx="2589290" cy="2462542"/>
              </a:xfrm>
              <a:prstGeom prst="pie">
                <a:avLst>
                  <a:gd name="adj1" fmla="val 13091645"/>
                  <a:gd name="adj2" fmla="val 16187006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347046" y="2392096"/>
              <a:ext cx="6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0.4mm</a:t>
              </a:r>
            </a:p>
            <a:p>
              <a:pPr algn="ctr"/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미만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7721" y="2986007"/>
              <a:ext cx="9701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0.4mm</a:t>
              </a:r>
            </a:p>
            <a:p>
              <a:pPr algn="ctr"/>
              <a:r>
                <a:rPr lang="ko-KR" altLang="en-US" sz="2000" dirty="0" smtClean="0">
                  <a:solidFill>
                    <a:schemeClr val="bg2">
                      <a:lumMod val="2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이상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302700" y="2276221"/>
            <a:ext cx="1365276" cy="1559375"/>
            <a:chOff x="3135001" y="2799149"/>
            <a:chExt cx="1365276" cy="1559375"/>
          </a:xfrm>
        </p:grpSpPr>
        <p:sp>
          <p:nvSpPr>
            <p:cNvPr id="30" name="직사각형 29"/>
            <p:cNvSpPr/>
            <p:nvPr/>
          </p:nvSpPr>
          <p:spPr>
            <a:xfrm>
              <a:off x="3135001" y="2799149"/>
              <a:ext cx="1365276" cy="15593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173637" y="2881003"/>
              <a:ext cx="1255045" cy="1427362"/>
              <a:chOff x="3128819" y="2749534"/>
              <a:chExt cx="1255045" cy="142736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538761" y="2749534"/>
                <a:ext cx="8451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99</a:t>
                </a:r>
                <a:r>
                  <a:rPr lang="ko-KR" altLang="en-US" dirty="0" smtClean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일</a:t>
                </a:r>
                <a:endParaRPr lang="en-US" altLang="ko-KR" dirty="0" smtClean="0"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  <a:p>
                <a:r>
                  <a:rPr lang="en-US" altLang="ko-KR" dirty="0" smtClean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20</a:t>
                </a:r>
                <a:r>
                  <a:rPr lang="ko-KR" altLang="en-US" dirty="0" smtClean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원</a:t>
                </a:r>
                <a:endParaRPr lang="en-US" altLang="ko-KR" dirty="0" smtClean="0"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  <a:p>
                <a:r>
                  <a:rPr lang="en-US" altLang="ko-KR" dirty="0" smtClean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490</a:t>
                </a:r>
                <a:r>
                  <a:rPr lang="ko-KR" altLang="en-US" dirty="0" smtClean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장 </a:t>
                </a:r>
                <a:endPara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459028" y="3807564"/>
                <a:ext cx="8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a고딕16" panose="02020600000000000000" pitchFamily="18" charset="-127"/>
                    <a:ea typeface="a고딕16" panose="02020600000000000000" pitchFamily="18" charset="-127"/>
                  </a:rPr>
                  <a:t>97</a:t>
                </a:r>
                <a:r>
                  <a:rPr lang="ko-KR" altLang="en-US" dirty="0" err="1" smtClean="0">
                    <a:latin typeface="a고딕16" panose="02020600000000000000" pitchFamily="18" charset="-127"/>
                    <a:ea typeface="a고딕16" panose="02020600000000000000" pitchFamily="18" charset="-127"/>
                  </a:rPr>
                  <a:t>억원</a:t>
                </a:r>
                <a:endParaRPr lang="ko-KR" altLang="en-US" dirty="0"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3128819" y="3741667"/>
                <a:ext cx="124909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곱셈 기호 27"/>
              <p:cNvSpPr/>
              <p:nvPr/>
            </p:nvSpPr>
            <p:spPr>
              <a:xfrm>
                <a:off x="3150806" y="3334670"/>
                <a:ext cx="344371" cy="336141"/>
              </a:xfrm>
              <a:prstGeom prst="mathMultiply">
                <a:avLst>
                  <a:gd name="adj1" fmla="val 1551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1748691" y="4163132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우산비닐 현장 인건비</a:t>
            </a:r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455217" y="2444337"/>
            <a:ext cx="895248" cy="443620"/>
            <a:chOff x="2381061" y="2879002"/>
            <a:chExt cx="895248" cy="443620"/>
          </a:xfrm>
        </p:grpSpPr>
        <p:cxnSp>
          <p:nvCxnSpPr>
            <p:cNvPr id="22" name="직선 연결선 21"/>
            <p:cNvCxnSpPr/>
            <p:nvPr/>
          </p:nvCxnSpPr>
          <p:spPr>
            <a:xfrm flipV="1">
              <a:off x="2381061" y="2879002"/>
              <a:ext cx="380246" cy="44362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2752253" y="2879002"/>
              <a:ext cx="524056" cy="860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1107453" y="5924619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490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장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78550" y="5916723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8,590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원</a:t>
            </a:r>
          </a:p>
        </p:txBody>
      </p:sp>
      <p:sp>
        <p:nvSpPr>
          <p:cNvPr id="44" name="곱셈 기호 43"/>
          <p:cNvSpPr/>
          <p:nvPr/>
        </p:nvSpPr>
        <p:spPr>
          <a:xfrm>
            <a:off x="1825553" y="5221260"/>
            <a:ext cx="344371" cy="336141"/>
          </a:xfrm>
          <a:prstGeom prst="mathMultiply">
            <a:avLst>
              <a:gd name="adj1" fmla="val 1551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등호 44"/>
          <p:cNvSpPr/>
          <p:nvPr/>
        </p:nvSpPr>
        <p:spPr>
          <a:xfrm>
            <a:off x="3036933" y="5163390"/>
            <a:ext cx="313765" cy="451960"/>
          </a:xfrm>
          <a:prstGeom prst="mathEqual">
            <a:avLst>
              <a:gd name="adj1" fmla="val 9749"/>
              <a:gd name="adj2" fmla="val 1176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838" y="4768786"/>
            <a:ext cx="1507226" cy="1412775"/>
          </a:xfrm>
          <a:prstGeom prst="rect">
            <a:avLst/>
          </a:prstGeom>
        </p:spPr>
      </p:pic>
      <p:sp>
        <p:nvSpPr>
          <p:cNvPr id="42" name="오른쪽 화살표 41"/>
          <p:cNvSpPr/>
          <p:nvPr/>
        </p:nvSpPr>
        <p:spPr>
          <a:xfrm rot="5400000">
            <a:off x="3612932" y="4934100"/>
            <a:ext cx="928964" cy="1229949"/>
          </a:xfrm>
          <a:prstGeom prst="rightArrow">
            <a:avLst/>
          </a:prstGeom>
          <a:solidFill>
            <a:schemeClr val="accent5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28170" y="5262661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바람 B" panose="02020603020101020101" pitchFamily="18" charset="-127"/>
                <a:ea typeface="210 하얀바람 B" panose="02020603020101020101" pitchFamily="18" charset="-127"/>
              </a:rPr>
              <a:t>421</a:t>
            </a:r>
            <a:r>
              <a:rPr lang="ko-KR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바람 B" panose="02020603020101020101" pitchFamily="18" charset="-127"/>
                <a:ea typeface="210 하얀바람 B" panose="02020603020101020101" pitchFamily="18" charset="-127"/>
              </a:rPr>
              <a:t>만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하얀바람 B" panose="02020603020101020101" pitchFamily="18" charset="-127"/>
              <a:ea typeface="210 하얀바람 B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3796" y="844836"/>
            <a:ext cx="2607399" cy="380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환경적 측면</a:t>
            </a:r>
            <a:endParaRPr lang="ko-KR" altLang="en-US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7041567" y="1678217"/>
            <a:ext cx="1479643" cy="1343055"/>
            <a:chOff x="4160812" y="1816277"/>
            <a:chExt cx="1900390" cy="1778570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812" y="1816277"/>
              <a:ext cx="1900390" cy="1778570"/>
            </a:xfrm>
            <a:prstGeom prst="rect">
              <a:avLst/>
            </a:prstGeom>
          </p:spPr>
        </p:pic>
        <p:sp>
          <p:nvSpPr>
            <p:cNvPr id="55" name="직사각형 54"/>
            <p:cNvSpPr/>
            <p:nvPr/>
          </p:nvSpPr>
          <p:spPr>
            <a:xfrm>
              <a:off x="4903694" y="2880881"/>
              <a:ext cx="690282" cy="394447"/>
            </a:xfrm>
            <a:prstGeom prst="rect">
              <a:avLst/>
            </a:prstGeom>
            <a:solidFill>
              <a:srgbClr val="092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418008" y="2447037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rPr>
              <a:t>온실가스</a:t>
            </a:r>
            <a:endParaRPr lang="ko-KR" altLang="en-US" sz="1600" dirty="0">
              <a:solidFill>
                <a:schemeClr val="bg1"/>
              </a:solidFill>
              <a:latin typeface="210 하얀바람 B" panose="02020603020101020101" pitchFamily="18" charset="-127"/>
              <a:ea typeface="210 하얀바람 B" panose="02020603020101020101" pitchFamily="18" charset="-127"/>
            </a:endParaRPr>
          </a:p>
        </p:txBody>
      </p:sp>
      <p:sp>
        <p:nvSpPr>
          <p:cNvPr id="58" name="아래쪽 화살표 57"/>
          <p:cNvSpPr/>
          <p:nvPr/>
        </p:nvSpPr>
        <p:spPr>
          <a:xfrm>
            <a:off x="8005603" y="1844169"/>
            <a:ext cx="484632" cy="611892"/>
          </a:xfrm>
          <a:prstGeom prst="downArrow">
            <a:avLst/>
          </a:prstGeom>
          <a:solidFill>
            <a:srgbClr val="FF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1990" y="4009630"/>
            <a:ext cx="1432975" cy="1339464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7551690" y="4279587"/>
            <a:ext cx="600141" cy="512673"/>
            <a:chOff x="7248756" y="2022712"/>
            <a:chExt cx="611961" cy="570445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440" y="2049607"/>
              <a:ext cx="402536" cy="472249"/>
            </a:xfrm>
            <a:prstGeom prst="rect">
              <a:avLst/>
            </a:prstGeom>
          </p:spPr>
        </p:pic>
        <p:sp>
          <p:nvSpPr>
            <p:cNvPr id="63" name="타원 62"/>
            <p:cNvSpPr/>
            <p:nvPr/>
          </p:nvSpPr>
          <p:spPr>
            <a:xfrm>
              <a:off x="7248756" y="2022712"/>
              <a:ext cx="611961" cy="570445"/>
            </a:xfrm>
            <a:prstGeom prst="ellipse">
              <a:avLst/>
            </a:prstGeom>
            <a:noFill/>
            <a:ln w="31750">
              <a:solidFill>
                <a:srgbClr val="3AB5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153143" y="31729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101505" y="5610163"/>
            <a:ext cx="3643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비닐봉지 사용이 일상화된 소비자에게</a:t>
            </a:r>
            <a:endParaRPr lang="en-US" altLang="ko-KR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환경보호의 시민의식 고취 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28371" y="3226419"/>
            <a:ext cx="3360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20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억장의 비닐을 만들 때 소모되는</a:t>
            </a:r>
            <a:endParaRPr lang="en-US" altLang="ko-KR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온실가스 발생을 줄일 수 있음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73523" y="4583170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a고딕12" panose="02020600000000000000" pitchFamily="18" charset="-127"/>
                <a:ea typeface="a고딕12" panose="02020600000000000000" pitchFamily="18" charset="-127"/>
              </a:rPr>
              <a:t>하루기준</a:t>
            </a:r>
            <a:endParaRPr lang="ko-KR" altLang="en-US" sz="11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0" y="824042"/>
            <a:ext cx="2607399" cy="380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수익적 측면</a:t>
            </a:r>
            <a:endParaRPr lang="ko-KR" altLang="en-US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5363796" y="1225082"/>
            <a:ext cx="2" cy="5718203"/>
          </a:xfrm>
          <a:prstGeom prst="line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2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6" grpId="0" animBg="1"/>
      <p:bldP spid="74" grpId="0" animBg="1"/>
      <p:bldP spid="16" grpId="0"/>
      <p:bldP spid="17" grpId="0"/>
      <p:bldP spid="36" grpId="0"/>
      <p:bldP spid="39" grpId="0"/>
      <p:bldP spid="40" grpId="0"/>
      <p:bldP spid="44" grpId="0" animBg="1"/>
      <p:bldP spid="45" grpId="0" animBg="1"/>
      <p:bldP spid="42" grpId="0" animBg="1"/>
      <p:bldP spid="46" grpId="0"/>
      <p:bldP spid="52" grpId="0" animBg="1"/>
      <p:bldP spid="56" grpId="0"/>
      <p:bldP spid="58" grpId="0" animBg="1"/>
      <p:bldP spid="68" grpId="0"/>
      <p:bldP spid="69" grpId="0"/>
      <p:bldP spid="70" grpId="0"/>
      <p:bldP spid="60" grpId="0"/>
      <p:bldP spid="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0799763" cy="243211"/>
          </a:xfrm>
          <a:prstGeom prst="rect">
            <a:avLst/>
          </a:prstGeom>
          <a:solidFill>
            <a:schemeClr val="accent1">
              <a:lumMod val="40000"/>
              <a:lumOff val="60000"/>
              <a:alpha val="32941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954623"/>
            <a:ext cx="10799763" cy="243211"/>
          </a:xfrm>
          <a:prstGeom prst="rect">
            <a:avLst/>
          </a:prstGeom>
          <a:solidFill>
            <a:schemeClr val="accent1">
              <a:lumMod val="40000"/>
              <a:lumOff val="60000"/>
              <a:alpha val="32941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824042"/>
            <a:ext cx="2607399" cy="380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사회적 측면</a:t>
            </a:r>
            <a:endParaRPr lang="ko-KR" altLang="en-US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06034" y="1607474"/>
            <a:ext cx="2036135" cy="772460"/>
            <a:chOff x="1614767" y="1739184"/>
            <a:chExt cx="2215798" cy="884886"/>
          </a:xfrm>
        </p:grpSpPr>
        <p:sp>
          <p:nvSpPr>
            <p:cNvPr id="6" name="TextBox 5"/>
            <p:cNvSpPr txBox="1"/>
            <p:nvPr/>
          </p:nvSpPr>
          <p:spPr>
            <a:xfrm>
              <a:off x="1614767" y="1739184"/>
              <a:ext cx="2215798" cy="458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58647C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사회적 공헌실천</a:t>
              </a:r>
              <a:endParaRPr lang="ko-KR" altLang="en-US" sz="2000" dirty="0">
                <a:solidFill>
                  <a:srgbClr val="58647C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14767" y="2251045"/>
              <a:ext cx="184731" cy="373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t="4822" r="31007" b="7007"/>
          <a:stretch/>
        </p:blipFill>
        <p:spPr>
          <a:xfrm>
            <a:off x="4104058" y="2452407"/>
            <a:ext cx="1022209" cy="1337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7" t="31040" r="58474" b="57189"/>
          <a:stretch/>
        </p:blipFill>
        <p:spPr>
          <a:xfrm rot="9611483" flipH="1">
            <a:off x="2675052" y="2596092"/>
            <a:ext cx="1606164" cy="699306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2599088" y="2306766"/>
            <a:ext cx="1737567" cy="325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rainPoint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를 통해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18561" y="3221449"/>
            <a:ext cx="1277832" cy="325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기부를 실천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7" name="하트 16"/>
          <p:cNvSpPr/>
          <p:nvPr/>
        </p:nvSpPr>
        <p:spPr>
          <a:xfrm>
            <a:off x="4519470" y="2869260"/>
            <a:ext cx="265105" cy="264588"/>
          </a:xfrm>
          <a:prstGeom prst="heart">
            <a:avLst/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639172" y="4733820"/>
            <a:ext cx="2975990" cy="1446568"/>
            <a:chOff x="6123186" y="1735096"/>
            <a:chExt cx="2975990" cy="1446568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70" r="27647" b="53303"/>
            <a:stretch/>
          </p:blipFill>
          <p:spPr>
            <a:xfrm>
              <a:off x="6123186" y="1735096"/>
              <a:ext cx="2975990" cy="14465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013" y="2399720"/>
              <a:ext cx="852013" cy="72079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7383927" y="2439985"/>
              <a:ext cx="11268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OO</a:t>
              </a:r>
              <a:r>
                <a:rPr lang="ko-KR" altLang="en-US" sz="14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시 화재</a:t>
              </a:r>
              <a:endPara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69901" y="2665295"/>
              <a:ext cx="16646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지난 </a:t>
              </a:r>
              <a:r>
                <a:rPr lang="en-US" altLang="ko-KR" sz="12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8</a:t>
              </a:r>
              <a:r>
                <a:rPr lang="ko-KR" altLang="en-US" sz="12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일</a:t>
              </a:r>
              <a:r>
                <a:rPr lang="en-US" altLang="ko-KR" sz="12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, OO</a:t>
              </a:r>
              <a:r>
                <a:rPr lang="ko-KR" altLang="en-US" sz="12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시에서</a:t>
              </a:r>
              <a:endParaRPr lang="en-US" altLang="ko-KR" sz="1200" dirty="0" smtClean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r>
                <a:rPr lang="ko-KR" altLang="en-US" sz="12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화재가 발생해</a:t>
              </a:r>
              <a:r>
                <a:rPr lang="en-US" altLang="ko-KR" sz="12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…</a:t>
              </a:r>
              <a:endPara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21172" y="2072432"/>
              <a:ext cx="604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&lt;LIST&gt;</a:t>
              </a:r>
              <a:endPara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98718" y="4127059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58647C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사회문제에 대한 관심 증대</a:t>
            </a:r>
            <a:endParaRPr lang="ko-KR" altLang="en-US" sz="2000" dirty="0">
              <a:solidFill>
                <a:srgbClr val="58647C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5" t="45045" r="52055" b="45000"/>
          <a:stretch/>
        </p:blipFill>
        <p:spPr>
          <a:xfrm rot="429299">
            <a:off x="1830648" y="5082969"/>
            <a:ext cx="535960" cy="45485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33" name="그룹 32"/>
          <p:cNvGrpSpPr/>
          <p:nvPr/>
        </p:nvGrpSpPr>
        <p:grpSpPr>
          <a:xfrm>
            <a:off x="1306034" y="2217118"/>
            <a:ext cx="1101073" cy="1623949"/>
            <a:chOff x="1960345" y="8070267"/>
            <a:chExt cx="1004051" cy="1451987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70" r="27647"/>
            <a:stretch/>
          </p:blipFill>
          <p:spPr>
            <a:xfrm>
              <a:off x="1960345" y="8070267"/>
              <a:ext cx="1004051" cy="14519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292" y="8303857"/>
              <a:ext cx="723016" cy="71339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074688" y="9003535"/>
              <a:ext cx="6094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rainPoint</a:t>
              </a:r>
              <a:endParaRPr lang="en-US" altLang="ko-KR" sz="800" dirty="0" smtClean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76363" y="9184744"/>
              <a:ext cx="5741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총 </a:t>
              </a:r>
              <a:r>
                <a:rPr lang="ko-KR" altLang="en-US" sz="800" dirty="0" err="1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기부액</a:t>
              </a:r>
              <a:endParaRPr lang="en-US" altLang="ko-KR" sz="800" dirty="0" smtClean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6580094" y="2887744"/>
            <a:ext cx="2607399" cy="380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환경적 측면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571130" y="2171034"/>
            <a:ext cx="2607399" cy="380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수익적 측면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580094" y="3631349"/>
            <a:ext cx="2607399" cy="380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사회적 측면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827103" y="4771617"/>
            <a:ext cx="4054068" cy="1099555"/>
            <a:chOff x="5856759" y="5332880"/>
            <a:chExt cx="4054068" cy="1099555"/>
          </a:xfrm>
        </p:grpSpPr>
        <p:sp>
          <p:nvSpPr>
            <p:cNvPr id="44" name="직사각형 43"/>
            <p:cNvSpPr/>
            <p:nvPr/>
          </p:nvSpPr>
          <p:spPr>
            <a:xfrm>
              <a:off x="5934635" y="5332880"/>
              <a:ext cx="3976192" cy="1099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856759" y="5416497"/>
              <a:ext cx="405406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단지 편리성이 아닌 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지구환경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사회문제를 알아가며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0070C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사회적 시민으로써 </a:t>
              </a:r>
              <a:r>
                <a:rPr lang="ko-KR" altLang="en-US" dirty="0">
                  <a:solidFill>
                    <a:srgbClr val="0070C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성장과 </a:t>
              </a:r>
              <a:r>
                <a:rPr lang="ko-KR" altLang="en-US" dirty="0" smtClean="0">
                  <a:solidFill>
                    <a:srgbClr val="0070C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자부심</a:t>
              </a:r>
              <a:endParaRPr lang="en-US" altLang="ko-KR" dirty="0">
                <a:solidFill>
                  <a:srgbClr val="0070C0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5363796" y="1225082"/>
            <a:ext cx="2" cy="5718203"/>
          </a:xfrm>
          <a:prstGeom prst="line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60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5" grpId="0"/>
      <p:bldP spid="16" grpId="0"/>
      <p:bldP spid="17" grpId="0" animBg="1"/>
      <p:bldP spid="48" grpId="0"/>
      <p:bldP spid="31" grpId="0" animBg="1"/>
      <p:bldP spid="32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73730" y="420754"/>
            <a:ext cx="1058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Q&amp;A</a:t>
            </a:r>
            <a:endParaRPr lang="ko-KR" altLang="en-US" sz="3200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02659" y="1724735"/>
            <a:ext cx="8989172" cy="4018025"/>
            <a:chOff x="1102659" y="1473716"/>
            <a:chExt cx="8989172" cy="4018025"/>
          </a:xfrm>
        </p:grpSpPr>
        <p:grpSp>
          <p:nvGrpSpPr>
            <p:cNvPr id="5" name="그룹 4"/>
            <p:cNvGrpSpPr/>
            <p:nvPr/>
          </p:nvGrpSpPr>
          <p:grpSpPr>
            <a:xfrm>
              <a:off x="1102659" y="1473716"/>
              <a:ext cx="636495" cy="700877"/>
              <a:chOff x="1102659" y="1470211"/>
              <a:chExt cx="636495" cy="70788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1102659" y="1470211"/>
                <a:ext cx="636495" cy="654424"/>
              </a:xfrm>
              <a:prstGeom prst="rect">
                <a:avLst/>
              </a:prstGeom>
              <a:solidFill>
                <a:srgbClr val="2E75B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209951" y="1470211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210 하얀바람 B" panose="02020603020101020101" pitchFamily="18" charset="-127"/>
                    <a:ea typeface="210 하얀바람 B" panose="02020603020101020101" pitchFamily="18" charset="-127"/>
                  </a:rPr>
                  <a:t>1</a:t>
                </a:r>
                <a:endParaRPr lang="ko-KR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하얀바람 B" panose="02020603020101020101" pitchFamily="18" charset="-127"/>
                  <a:ea typeface="210 하얀바람 B" panose="02020603020101020101" pitchFamily="18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02659" y="3105299"/>
              <a:ext cx="636495" cy="707886"/>
              <a:chOff x="1102659" y="1470211"/>
              <a:chExt cx="636495" cy="714965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102659" y="1470211"/>
                <a:ext cx="636495" cy="654424"/>
              </a:xfrm>
              <a:prstGeom prst="rect">
                <a:avLst/>
              </a:prstGeom>
              <a:solidFill>
                <a:srgbClr val="2E75B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80295" y="1470211"/>
                <a:ext cx="481222" cy="714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210 하얀바람 B" panose="02020603020101020101" pitchFamily="18" charset="-127"/>
                    <a:ea typeface="210 하얀바람 B" panose="02020603020101020101" pitchFamily="18" charset="-127"/>
                  </a:rPr>
                  <a:t>2</a:t>
                </a:r>
                <a:endParaRPr lang="ko-KR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하얀바람 B" panose="02020603020101020101" pitchFamily="18" charset="-127"/>
                  <a:ea typeface="210 하얀바람 B" panose="02020603020101020101" pitchFamily="18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1102659" y="4736882"/>
              <a:ext cx="636495" cy="707886"/>
              <a:chOff x="1102659" y="1470211"/>
              <a:chExt cx="636495" cy="714965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102659" y="1470211"/>
                <a:ext cx="636495" cy="654424"/>
              </a:xfrm>
              <a:prstGeom prst="rect">
                <a:avLst/>
              </a:prstGeom>
              <a:solidFill>
                <a:srgbClr val="2E75B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80295" y="1470211"/>
                <a:ext cx="481222" cy="714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210 하얀바람 B" panose="02020603020101020101" pitchFamily="18" charset="-127"/>
                    <a:ea typeface="210 하얀바람 B" panose="02020603020101020101" pitchFamily="18" charset="-127"/>
                  </a:rPr>
                  <a:t>3</a:t>
                </a:r>
                <a:endParaRPr lang="ko-KR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하얀바람 B" panose="02020603020101020101" pitchFamily="18" charset="-127"/>
                  <a:ea typeface="210 하얀바람 B" panose="02020603020101020101" pitchFamily="18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972236" y="1473716"/>
              <a:ext cx="811959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제품과 </a:t>
              </a:r>
              <a:r>
                <a:rPr lang="ko-KR" altLang="en-US" dirty="0" err="1" smtClean="0"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앱은</a:t>
              </a:r>
              <a:r>
                <a:rPr lang="ko-KR" altLang="en-US" dirty="0" smtClean="0">
                  <a:latin typeface="a시월구일2" panose="02020600000000000000" pitchFamily="18" charset="-127"/>
                  <a:ea typeface="a시월구일2" panose="02020600000000000000" pitchFamily="18" charset="-127"/>
                </a:rPr>
                <a:t> 어떻게 구현되나요</a:t>
              </a:r>
              <a:r>
                <a:rPr lang="en-US" altLang="ko-KR" dirty="0" smtClean="0">
                  <a:latin typeface="a시월구일2" panose="02020600000000000000" pitchFamily="18" charset="-127"/>
                  <a:ea typeface="a시월구일2" panose="02020600000000000000" pitchFamily="18" charset="-127"/>
                </a:rPr>
                <a:t>?</a:t>
              </a:r>
            </a:p>
            <a:p>
              <a:r>
                <a:rPr lang="en-US" altLang="ko-KR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- 3D</a:t>
              </a:r>
              <a:r>
                <a:rPr lang="ko-KR" altLang="en-US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프린터</a:t>
              </a:r>
              <a:r>
                <a:rPr lang="en-US" altLang="ko-KR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, </a:t>
              </a:r>
              <a:r>
                <a:rPr lang="ko-KR" altLang="en-US" sz="1600" dirty="0" err="1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아두이노</a:t>
              </a:r>
              <a:endPara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r>
                <a:rPr lang="en-US" altLang="ko-KR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-</a:t>
              </a:r>
              <a:r>
                <a:rPr lang="ko-KR" altLang="en-US" sz="1600" dirty="0" err="1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안드로이드스튜디오</a:t>
              </a:r>
              <a:r>
                <a:rPr lang="en-US" altLang="ko-KR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, </a:t>
              </a:r>
              <a:r>
                <a:rPr lang="ko-KR" altLang="en-US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카카오로그인 </a:t>
              </a:r>
              <a:r>
                <a:rPr lang="en-US" altLang="ko-KR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API, Google map API, firebase real-time database</a:t>
              </a:r>
              <a:endPara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72234" y="3054696"/>
              <a:ext cx="684835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latin typeface="a시월구일2" panose="02020600000000000000" pitchFamily="18" charset="-127"/>
                  <a:ea typeface="a시월구일2" panose="02020600000000000000" pitchFamily="18" charset="-127"/>
                </a:rPr>
                <a:t>rainPoint</a:t>
              </a:r>
              <a:r>
                <a:rPr lang="ko-KR" altLang="en-US" dirty="0" smtClean="0"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의 목적은 무엇인가요</a:t>
              </a:r>
              <a:r>
                <a:rPr lang="en-US" altLang="ko-KR" dirty="0" smtClean="0">
                  <a:latin typeface="a시월구일2" panose="02020600000000000000" pitchFamily="18" charset="-127"/>
                  <a:ea typeface="a시월구일2" panose="02020600000000000000" pitchFamily="18" charset="-127"/>
                </a:rPr>
                <a:t>?</a:t>
              </a:r>
            </a:p>
            <a:p>
              <a:r>
                <a:rPr lang="en-US" altLang="ko-KR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-</a:t>
              </a:r>
              <a:r>
                <a:rPr lang="ko-KR" altLang="en-US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낭비되는 비닐을 아끼는 대신 다른 곳에 쓰면 어떨까</a:t>
              </a:r>
              <a:r>
                <a:rPr lang="en-US" altLang="ko-KR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? </a:t>
              </a:r>
              <a:r>
                <a:rPr lang="ko-KR" altLang="en-US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하는 취지에서 시작</a:t>
              </a:r>
              <a:endPara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2234" y="4629967"/>
              <a:ext cx="679705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a시월구일2" panose="02020600000000000000" pitchFamily="18" charset="-127"/>
                  <a:ea typeface="a시월구일2" panose="02020600000000000000" pitchFamily="18" charset="-127"/>
                </a:rPr>
                <a:t>털다의</a:t>
              </a:r>
              <a:r>
                <a:rPr lang="ko-KR" altLang="en-US" dirty="0" smtClean="0">
                  <a:latin typeface="a시월구일2" panose="02020600000000000000" pitchFamily="18" charset="-127"/>
                  <a:ea typeface="a시월구일2" panose="02020600000000000000" pitchFamily="18" charset="-127"/>
                </a:rPr>
                <a:t> 사업목표는 무엇인가요</a:t>
              </a:r>
              <a:r>
                <a:rPr lang="en-US" altLang="ko-KR" dirty="0" smtClean="0">
                  <a:latin typeface="a시월구일2" panose="02020600000000000000" pitchFamily="18" charset="-127"/>
                  <a:ea typeface="a시월구일2" panose="02020600000000000000" pitchFamily="18" charset="-127"/>
                </a:rPr>
                <a:t>?</a:t>
              </a:r>
            </a:p>
            <a:p>
              <a:r>
                <a:rPr lang="en-US" altLang="ko-KR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-</a:t>
              </a:r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단지 편리성이 아닌 </a:t>
              </a:r>
              <a:r>
                <a:rPr lang="ko-KR" altLang="en-US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지구환경</a:t>
              </a:r>
              <a:r>
                <a:rPr lang="en-US" altLang="ko-KR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, </a:t>
              </a:r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사회문제를 </a:t>
              </a:r>
              <a:r>
                <a:rPr lang="ko-KR" altLang="en-US" sz="1600" dirty="0" smtClean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알아가며 선진시민으로써 성장</a:t>
              </a:r>
              <a:endPara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endPara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25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0799764" cy="7199313"/>
            <a:chOff x="-2" y="0"/>
            <a:chExt cx="12192002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121920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C3DCF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7418" y="106104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 dirty="0" smtClean="0">
                <a:solidFill>
                  <a:srgbClr val="FFD7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슬로건</a:t>
            </a:r>
            <a:endParaRPr lang="ko-KR" altLang="en-US" sz="4000" i="1" dirty="0">
              <a:solidFill>
                <a:srgbClr val="FFD7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8767" y="3184157"/>
            <a:ext cx="4862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환경을 위해 털다</a:t>
            </a:r>
            <a:endParaRPr lang="ko-KR" altLang="en-US" sz="4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09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0799764" cy="7199313"/>
            <a:chOff x="-2" y="0"/>
            <a:chExt cx="12192002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121920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C3DCF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7418" y="106104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 dirty="0" smtClean="0">
                <a:solidFill>
                  <a:srgbClr val="FFD7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팀원소개</a:t>
            </a:r>
            <a:endParaRPr lang="ko-KR" altLang="en-US" sz="4000" i="1" dirty="0">
              <a:solidFill>
                <a:srgbClr val="FFD7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31745" y="1935050"/>
            <a:ext cx="7201464" cy="1646761"/>
            <a:chOff x="1634031" y="2234852"/>
            <a:chExt cx="7201464" cy="1646761"/>
          </a:xfrm>
        </p:grpSpPr>
        <p:sp>
          <p:nvSpPr>
            <p:cNvPr id="16" name="타원 15"/>
            <p:cNvSpPr/>
            <p:nvPr/>
          </p:nvSpPr>
          <p:spPr>
            <a:xfrm>
              <a:off x="1723864" y="2281096"/>
              <a:ext cx="1538378" cy="1559859"/>
            </a:xfrm>
            <a:prstGeom prst="ellipse">
              <a:avLst/>
            </a:prstGeom>
            <a:solidFill>
              <a:srgbClr val="FFD73C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031" y="2234852"/>
              <a:ext cx="1537788" cy="1537788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타원 19"/>
            <p:cNvSpPr/>
            <p:nvPr/>
          </p:nvSpPr>
          <p:spPr>
            <a:xfrm>
              <a:off x="4511100" y="2291544"/>
              <a:ext cx="1538378" cy="1559859"/>
            </a:xfrm>
            <a:prstGeom prst="ellipse">
              <a:avLst/>
            </a:prstGeom>
            <a:solidFill>
              <a:srgbClr val="FFD73C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7297117" y="2321754"/>
              <a:ext cx="1538378" cy="1559859"/>
            </a:xfrm>
            <a:prstGeom prst="ellipse">
              <a:avLst/>
            </a:prstGeom>
            <a:solidFill>
              <a:srgbClr val="FFD73C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495" y="2292131"/>
              <a:ext cx="1537788" cy="1537788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763" y="2292131"/>
              <a:ext cx="1537788" cy="1537788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그룹 25"/>
          <p:cNvGrpSpPr/>
          <p:nvPr/>
        </p:nvGrpSpPr>
        <p:grpSpPr>
          <a:xfrm>
            <a:off x="267418" y="4131434"/>
            <a:ext cx="10104169" cy="1637490"/>
            <a:chOff x="267418" y="3625582"/>
            <a:chExt cx="10104169" cy="163749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552" y="3625582"/>
              <a:ext cx="1537788" cy="1537788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타원 16"/>
            <p:cNvSpPr/>
            <p:nvPr/>
          </p:nvSpPr>
          <p:spPr>
            <a:xfrm>
              <a:off x="352651" y="3666240"/>
              <a:ext cx="1538378" cy="1559859"/>
            </a:xfrm>
            <a:prstGeom prst="ellipse">
              <a:avLst/>
            </a:prstGeom>
            <a:solidFill>
              <a:srgbClr val="FFD73C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418" y="3625582"/>
              <a:ext cx="1537788" cy="1537788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타원 18"/>
            <p:cNvSpPr/>
            <p:nvPr/>
          </p:nvSpPr>
          <p:spPr>
            <a:xfrm>
              <a:off x="3150938" y="3703213"/>
              <a:ext cx="1538378" cy="1559859"/>
            </a:xfrm>
            <a:prstGeom prst="ellipse">
              <a:avLst/>
            </a:prstGeom>
            <a:solidFill>
              <a:srgbClr val="FFD73C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50" y="3688311"/>
              <a:ext cx="1537788" cy="1537788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타원 20"/>
            <p:cNvSpPr/>
            <p:nvPr/>
          </p:nvSpPr>
          <p:spPr>
            <a:xfrm>
              <a:off x="6048888" y="3677275"/>
              <a:ext cx="1538378" cy="1559859"/>
            </a:xfrm>
            <a:prstGeom prst="ellipse">
              <a:avLst/>
            </a:prstGeom>
            <a:solidFill>
              <a:srgbClr val="FFD73C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8833209" y="3649024"/>
              <a:ext cx="1538378" cy="1559859"/>
            </a:xfrm>
            <a:prstGeom prst="ellipse">
              <a:avLst/>
            </a:prstGeom>
            <a:solidFill>
              <a:srgbClr val="FFD73C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550" y="3625582"/>
              <a:ext cx="1537200" cy="1537200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318" y="3625582"/>
              <a:ext cx="1537200" cy="1537200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TextBox 23"/>
          <p:cNvSpPr txBox="1"/>
          <p:nvPr/>
        </p:nvSpPr>
        <p:spPr>
          <a:xfrm>
            <a:off x="7626239" y="369780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4" panose="02020600000000000000" pitchFamily="18" charset="-127"/>
                <a:ea typeface="a시월구일4" panose="02020600000000000000" pitchFamily="18" charset="-127"/>
              </a:rPr>
              <a:t>박서형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46590" y="369780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4" panose="02020600000000000000" pitchFamily="18" charset="-127"/>
                <a:ea typeface="a시월구일4" panose="02020600000000000000" pitchFamily="18" charset="-127"/>
              </a:rPr>
              <a:t>안은노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37119" y="369855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4" panose="02020600000000000000" pitchFamily="18" charset="-127"/>
                <a:ea typeface="a시월구일4" panose="02020600000000000000" pitchFamily="18" charset="-127"/>
              </a:rPr>
              <a:t>박은정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662" y="588026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4" panose="02020600000000000000" pitchFamily="18" charset="-127"/>
                <a:ea typeface="a시월구일4" panose="02020600000000000000" pitchFamily="18" charset="-127"/>
              </a:rPr>
              <a:t>전지훈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84751" y="5880269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4" panose="02020600000000000000" pitchFamily="18" charset="-127"/>
                <a:ea typeface="a시월구일4" panose="02020600000000000000" pitchFamily="18" charset="-127"/>
              </a:rPr>
              <a:t>이승엽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88774" y="5879135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4" panose="02020600000000000000" pitchFamily="18" charset="-127"/>
                <a:ea typeface="a시월구일4" panose="02020600000000000000" pitchFamily="18" charset="-127"/>
              </a:rPr>
              <a:t>조수민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87989" y="584045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4" panose="02020600000000000000" pitchFamily="18" charset="-127"/>
                <a:ea typeface="a시월구일4" panose="02020600000000000000" pitchFamily="18" charset="-127"/>
              </a:rPr>
              <a:t>김경은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7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0"/>
            <a:ext cx="10799763" cy="953828"/>
          </a:xfrm>
          <a:prstGeom prst="rect">
            <a:avLst/>
          </a:prstGeom>
          <a:solidFill>
            <a:srgbClr val="FDCE59">
              <a:alpha val="32941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" y="0"/>
            <a:ext cx="930728" cy="522004"/>
          </a:xfrm>
          <a:prstGeom prst="rect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각 삼각형 49"/>
          <p:cNvSpPr/>
          <p:nvPr/>
        </p:nvSpPr>
        <p:spPr>
          <a:xfrm>
            <a:off x="930728" y="0"/>
            <a:ext cx="898071" cy="522004"/>
          </a:xfrm>
          <a:prstGeom prst="rtTriangle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각 삼각형 50"/>
          <p:cNvSpPr/>
          <p:nvPr/>
        </p:nvSpPr>
        <p:spPr>
          <a:xfrm flipH="1" flipV="1">
            <a:off x="-2" y="522004"/>
            <a:ext cx="532333" cy="422876"/>
          </a:xfrm>
          <a:prstGeom prst="rtTriangle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32331" y="522004"/>
            <a:ext cx="1296468" cy="422876"/>
          </a:xfrm>
          <a:prstGeom prst="rect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773100" y="-63754"/>
            <a:ext cx="702242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spc="-15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발상배경</a:t>
            </a:r>
            <a:endParaRPr lang="ko-KR" altLang="en-US" sz="3200" spc="-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62289" y="454029"/>
            <a:ext cx="145388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210 하얀바람 R" panose="02020603020101020101" pitchFamily="18" charset="-127"/>
                <a:ea typeface="210 하얀바람 R" panose="02020603020101020101" pitchFamily="18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210 하얀바람 R" panose="02020603020101020101" pitchFamily="18" charset="-127"/>
              <a:ea typeface="210 하얀바람 R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73100" y="596166"/>
            <a:ext cx="557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C35709"/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정부의 일회용 비닐 사용 규제</a:t>
            </a:r>
            <a:endParaRPr lang="ko-KR" altLang="en-US" sz="1600" dirty="0">
              <a:solidFill>
                <a:srgbClr val="C35709"/>
              </a:solidFill>
              <a:latin typeface="조선일보명조" panose="02030304000000000000" pitchFamily="18" charset="-127"/>
              <a:ea typeface="210 하얀바람 R" panose="02020603020101020101"/>
              <a:cs typeface="조선일보명조" panose="02030304000000000000" pitchFamily="18" charset="-127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 flipV="1">
            <a:off x="1828799" y="521021"/>
            <a:ext cx="7107858" cy="98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oval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1799966" y="6614216"/>
            <a:ext cx="7062359" cy="227939"/>
          </a:xfrm>
          <a:prstGeom prst="rect">
            <a:avLst/>
          </a:prstGeom>
          <a:solidFill>
            <a:srgbClr val="FEF0A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/>
          <p:cNvGrpSpPr/>
          <p:nvPr/>
        </p:nvGrpSpPr>
        <p:grpSpPr>
          <a:xfrm>
            <a:off x="5939863" y="1498270"/>
            <a:ext cx="3104623" cy="369332"/>
            <a:chOff x="4345972" y="1178817"/>
            <a:chExt cx="3672652" cy="369332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4373893" y="1178817"/>
              <a:ext cx="364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자원재활용법 시행규칙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 </a:t>
              </a:r>
              <a:r>
                <a:rPr lang="ko-KR" altLang="en-US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시행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345972" y="1254517"/>
              <a:ext cx="55842" cy="242371"/>
            </a:xfrm>
            <a:prstGeom prst="rect">
              <a:avLst/>
            </a:prstGeom>
            <a:solidFill>
              <a:srgbClr val="F6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942" y1="74130" x2="35942" y2="74130"/>
                        <a14:foregroundMark x1="41014" y1="76522" x2="41014" y2="76522"/>
                        <a14:foregroundMark x1="48406" y1="73478" x2="48406" y2="73478"/>
                        <a14:foregroundMark x1="53333" y1="74783" x2="53333" y2="74783"/>
                        <a14:foregroundMark x1="52464" y1="83261" x2="52464" y2="83261"/>
                        <a14:foregroundMark x1="58551" y1="76087" x2="58551" y2="76087"/>
                        <a14:foregroundMark x1="62754" y1="84130" x2="62754" y2="84130"/>
                        <a14:foregroundMark x1="33623" y1="86522" x2="33623" y2="86522"/>
                        <a14:backgroundMark x1="35942" y1="77391" x2="35942" y2="7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2544" r="25904" b="-2544"/>
          <a:stretch/>
        </p:blipFill>
        <p:spPr>
          <a:xfrm>
            <a:off x="5878740" y="2115540"/>
            <a:ext cx="674622" cy="924375"/>
          </a:xfrm>
          <a:prstGeom prst="rect">
            <a:avLst/>
          </a:prstGeom>
        </p:spPr>
      </p:pic>
      <p:sp>
        <p:nvSpPr>
          <p:cNvPr id="16" name="말풍선: 모서리가 둥근 사각형 43"/>
          <p:cNvSpPr/>
          <p:nvPr/>
        </p:nvSpPr>
        <p:spPr>
          <a:xfrm flipH="1">
            <a:off x="6895532" y="1995564"/>
            <a:ext cx="2611869" cy="1044351"/>
          </a:xfrm>
          <a:prstGeom prst="wedgeRoundRectCallout">
            <a:avLst>
              <a:gd name="adj1" fmla="val 59342"/>
              <a:gd name="adj2" fmla="val -21726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17441" y="2150376"/>
            <a:ext cx="2402885" cy="95410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14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회용품</a:t>
            </a:r>
            <a:r>
              <a:rPr lang="ko-KR" altLang="en-US" sz="1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사용을 줄이는 </a:t>
            </a:r>
            <a:endParaRPr lang="en-US" altLang="ko-KR" sz="1400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1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친환경 소비문화 확산을 위해</a:t>
            </a:r>
            <a:r>
              <a:rPr lang="en-US" altLang="ko-KR" sz="1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</a:p>
          <a:p>
            <a:r>
              <a:rPr lang="ko-KR" altLang="en-US" sz="1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국민들의 적극적인 참여 부탁</a:t>
            </a:r>
            <a:r>
              <a:rPr lang="en-US" altLang="ko-KR" sz="1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r>
              <a:rPr lang="ko-KR" altLang="en-US" sz="1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/>
            </a:r>
            <a:br>
              <a:rPr lang="ko-KR" altLang="en-US" sz="1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</a:br>
            <a:endParaRPr lang="en-US" altLang="ko-KR" sz="1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94" y="3731478"/>
            <a:ext cx="1089735" cy="951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6" b="100000" l="1220" r="96341">
                        <a14:backgroundMark x1="25610" y1="5917" x2="25610" y2="5917"/>
                        <a14:backgroundMark x1="73171" y1="9467" x2="73171" y2="9467"/>
                        <a14:backgroundMark x1="56098" y1="888" x2="56098" y2="888"/>
                        <a14:backgroundMark x1="68293" y1="1775" x2="68293" y2="1775"/>
                        <a14:backgroundMark x1="67683" y1="9172" x2="67683" y2="9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45" y="3442226"/>
            <a:ext cx="777143" cy="1263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83978" y1="58649" x2="83978" y2="58649"/>
                        <a14:foregroundMark x1="87293" y1="31622" x2="81215" y2="81351"/>
                        <a14:foregroundMark x1="83978" y1="85135" x2="79558" y2="92973"/>
                        <a14:foregroundMark x1="83978" y1="30541" x2="80939" y2="52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98" y="3532533"/>
            <a:ext cx="1148186" cy="1173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062255" y="4840416"/>
            <a:ext cx="8338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a시월구일1" panose="02020600000000000000" pitchFamily="18" charset="-127"/>
                <a:ea typeface="a시월구일1" panose="02020600000000000000" pitchFamily="18" charset="-127"/>
              </a:rPr>
              <a:t>종이봉투</a:t>
            </a:r>
            <a:endParaRPr lang="ko-KR" altLang="en-US" sz="13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74804" y="4840416"/>
            <a:ext cx="8402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a시월구일1" panose="02020600000000000000" pitchFamily="18" charset="-127"/>
                <a:ea typeface="a시월구일1" panose="02020600000000000000" pitchFamily="18" charset="-127"/>
              </a:rPr>
              <a:t>장바구니</a:t>
            </a:r>
            <a:endParaRPr lang="ko-KR" altLang="en-US" sz="13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18087" y="4840416"/>
            <a:ext cx="10502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a시월구일1" panose="02020600000000000000" pitchFamily="18" charset="-127"/>
                <a:ea typeface="a시월구일1" panose="02020600000000000000" pitchFamily="18" charset="-127"/>
              </a:rPr>
              <a:t>종량제 봉투</a:t>
            </a:r>
            <a:endParaRPr lang="ko-KR" altLang="en-US" sz="13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2561" y="5290351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2019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 </a:t>
            </a:r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부터</a:t>
            </a:r>
            <a:endParaRPr lang="en-US" altLang="ko-KR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대규모점포와 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슈퍼마켓에서 </a:t>
            </a:r>
            <a:endParaRPr lang="en-US" altLang="ko-KR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비닐봉투 사용이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금지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60255" y="1498270"/>
            <a:ext cx="308102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환경오염의 주범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일회용 비닐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36652" y="1573970"/>
            <a:ext cx="47205" cy="242371"/>
          </a:xfrm>
          <a:prstGeom prst="rect">
            <a:avLst/>
          </a:prstGeom>
          <a:solidFill>
            <a:srgbClr val="F6BB00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86685" y="2010306"/>
            <a:ext cx="295036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시월구일1" panose="02020600000000000000" pitchFamily="18" charset="-127"/>
                <a:ea typeface="a시월구일1" panose="02020600000000000000" pitchFamily="18" charset="-127"/>
              </a:rPr>
              <a:t>국민당 연간 비닐봉투 사용량</a:t>
            </a:r>
            <a:endParaRPr lang="ko-KR" altLang="en-US" sz="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>
            <a:off x="1555151" y="2010306"/>
            <a:ext cx="2570010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>
            <a:off x="1555151" y="2318083"/>
            <a:ext cx="2570010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540602" y="2344644"/>
            <a:ext cx="7152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0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단위</a:t>
            </a:r>
            <a:r>
              <a:rPr lang="en-US" altLang="ko-KR" sz="10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</a:t>
            </a:r>
            <a:r>
              <a:rPr lang="ko-KR" altLang="en-US" sz="10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</a:t>
            </a:r>
            <a:r>
              <a:rPr lang="en-US" altLang="ko-KR" sz="10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10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90481" y="2405626"/>
            <a:ext cx="54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420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258055" y="2738700"/>
            <a:ext cx="3238098" cy="1079398"/>
            <a:chOff x="982416" y="3141868"/>
            <a:chExt cx="3419879" cy="107939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197" y="3759940"/>
              <a:ext cx="395328" cy="412528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746" y="3252599"/>
              <a:ext cx="948485" cy="952431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972" y="3902468"/>
              <a:ext cx="220855" cy="211282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000" y="3532547"/>
              <a:ext cx="677917" cy="639921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418" y="3632468"/>
              <a:ext cx="552010" cy="540000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타원 21"/>
            <p:cNvSpPr/>
            <p:nvPr/>
          </p:nvSpPr>
          <p:spPr>
            <a:xfrm>
              <a:off x="982416" y="3141868"/>
              <a:ext cx="1082586" cy="1079398"/>
            </a:xfrm>
            <a:prstGeom prst="ellipse">
              <a:avLst/>
            </a:prstGeom>
            <a:solidFill>
              <a:srgbClr val="FFFFFF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15651" y="3562254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20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596881" y="3402771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7</a:t>
              </a:r>
              <a:r>
                <a: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0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45404" y="3248882"/>
              <a:ext cx="4876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120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204926" y="3176753"/>
              <a:ext cx="4876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250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1933342" y="4006176"/>
            <a:ext cx="219671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시월구일1" panose="02020600000000000000" pitchFamily="18" charset="-127"/>
                <a:ea typeface="a시월구일1" panose="02020600000000000000" pitchFamily="18" charset="-127"/>
              </a:rPr>
              <a:t>국내 비닐봉투 생산량</a:t>
            </a:r>
            <a:endParaRPr lang="ko-KR" altLang="en-US" sz="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66" name="직선 연결선 65"/>
          <p:cNvCxnSpPr>
            <a:cxnSpLocks/>
          </p:cNvCxnSpPr>
          <p:nvPr/>
        </p:nvCxnSpPr>
        <p:spPr>
          <a:xfrm>
            <a:off x="1909863" y="4006176"/>
            <a:ext cx="1913524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cxnSpLocks/>
          </p:cNvCxnSpPr>
          <p:nvPr/>
        </p:nvCxnSpPr>
        <p:spPr>
          <a:xfrm>
            <a:off x="1909863" y="4313953"/>
            <a:ext cx="1913524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3949429" y="4626378"/>
            <a:ext cx="417356" cy="11030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146608" y="4742319"/>
            <a:ext cx="417356" cy="1005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 flipV="1">
            <a:off x="2358076" y="5000223"/>
            <a:ext cx="417356" cy="739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 flipV="1">
            <a:off x="1587270" y="5120010"/>
            <a:ext cx="417356" cy="6152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1537127" y="5738531"/>
            <a:ext cx="3026291" cy="296453"/>
            <a:chOff x="1199972" y="6185161"/>
            <a:chExt cx="2953543" cy="381182"/>
          </a:xfrm>
          <a:scene3d>
            <a:camera prst="obliqueTopLeft"/>
            <a:lightRig rig="threePt" dir="t"/>
          </a:scene3d>
        </p:grpSpPr>
        <p:sp>
          <p:nvSpPr>
            <p:cNvPr id="73" name="TextBox 72"/>
            <p:cNvSpPr txBox="1"/>
            <p:nvPr/>
          </p:nvSpPr>
          <p:spPr>
            <a:xfrm>
              <a:off x="1199972" y="6190388"/>
              <a:ext cx="585685" cy="375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 03</a:t>
              </a:r>
              <a:endParaRPr lang="ko-KR" altLang="en-US" sz="1300" dirty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989258" y="6190388"/>
              <a:ext cx="585685" cy="375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 08</a:t>
              </a:r>
              <a:endParaRPr lang="ko-KR" altLang="en-US" sz="1300" dirty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778544" y="6190388"/>
              <a:ext cx="585685" cy="375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smtClean="0">
                  <a:latin typeface="a고딕12" panose="02020600000000000000" pitchFamily="18" charset="-127"/>
                  <a:ea typeface="a고딕12" panose="02020600000000000000" pitchFamily="18" charset="-127"/>
                </a:rPr>
                <a:t>13</a:t>
              </a:r>
              <a:endParaRPr lang="ko-KR" altLang="en-US" sz="1300" dirty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567830" y="6190388"/>
              <a:ext cx="585685" cy="375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15</a:t>
              </a:r>
              <a:endParaRPr lang="ko-KR" altLang="en-US" sz="1300" dirty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cxnSp>
          <p:nvCxnSpPr>
            <p:cNvPr id="77" name="직선 연결선 76"/>
            <p:cNvCxnSpPr>
              <a:cxnSpLocks/>
            </p:cNvCxnSpPr>
            <p:nvPr/>
          </p:nvCxnSpPr>
          <p:spPr>
            <a:xfrm flipV="1">
              <a:off x="1217563" y="6185161"/>
              <a:ext cx="2758541" cy="140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7" t="31040" r="58474" b="57189"/>
          <a:stretch/>
        </p:blipFill>
        <p:spPr>
          <a:xfrm>
            <a:off x="1994988" y="4667196"/>
            <a:ext cx="2127178" cy="795829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2" name="TextBox 81"/>
          <p:cNvSpPr txBox="1"/>
          <p:nvPr/>
        </p:nvSpPr>
        <p:spPr>
          <a:xfrm>
            <a:off x="3865631" y="4302271"/>
            <a:ext cx="67536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216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억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799966" y="6440621"/>
            <a:ext cx="77200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회용품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사용량을 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35%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이상 줄이는‘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회용품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함께 줄이기 계획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’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추진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5815108" y="5202956"/>
            <a:ext cx="3820562" cy="0"/>
          </a:xfrm>
          <a:prstGeom prst="line">
            <a:avLst/>
          </a:prstGeom>
          <a:ln>
            <a:solidFill>
              <a:srgbClr val="FDCE5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15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6" grpId="0" animBg="1"/>
      <p:bldP spid="6" grpId="0"/>
      <p:bldP spid="10" grpId="0"/>
      <p:bldP spid="24" grpId="0"/>
      <p:bldP spid="25" grpId="0"/>
      <p:bldP spid="12" grpId="0"/>
      <p:bldP spid="42" grpId="0"/>
      <p:bldP spid="43" grpId="0" animBg="1"/>
      <p:bldP spid="45" grpId="0"/>
      <p:bldP spid="21" grpId="0"/>
      <p:bldP spid="23" grpId="0"/>
      <p:bldP spid="65" grpId="0"/>
      <p:bldP spid="68" grpId="0" animBg="1"/>
      <p:bldP spid="69" grpId="0" animBg="1"/>
      <p:bldP spid="70" grpId="0" animBg="1"/>
      <p:bldP spid="71" grpId="0" animBg="1"/>
      <p:bldP spid="82" grpId="0"/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0"/>
            <a:ext cx="10799763" cy="953828"/>
          </a:xfrm>
          <a:prstGeom prst="rect">
            <a:avLst/>
          </a:prstGeom>
          <a:solidFill>
            <a:srgbClr val="FDCE59">
              <a:alpha val="32941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" y="0"/>
            <a:ext cx="930728" cy="522004"/>
          </a:xfrm>
          <a:prstGeom prst="rect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각 삼각형 49"/>
          <p:cNvSpPr/>
          <p:nvPr/>
        </p:nvSpPr>
        <p:spPr>
          <a:xfrm>
            <a:off x="930728" y="0"/>
            <a:ext cx="898071" cy="522004"/>
          </a:xfrm>
          <a:prstGeom prst="rtTriangle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각 삼각형 50"/>
          <p:cNvSpPr/>
          <p:nvPr/>
        </p:nvSpPr>
        <p:spPr>
          <a:xfrm flipH="1" flipV="1">
            <a:off x="-2" y="522004"/>
            <a:ext cx="532333" cy="422876"/>
          </a:xfrm>
          <a:prstGeom prst="rtTriangle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32331" y="522004"/>
            <a:ext cx="1296468" cy="422876"/>
          </a:xfrm>
          <a:prstGeom prst="rect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773100" y="-63754"/>
            <a:ext cx="702242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spc="-15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발상배경</a:t>
            </a:r>
            <a:endParaRPr lang="ko-KR" altLang="en-US" sz="3200" spc="-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62289" y="454029"/>
            <a:ext cx="145388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210 하얀바람 R" panose="02020603020101020101" pitchFamily="18" charset="-127"/>
                <a:ea typeface="210 하얀바람 R" panose="02020603020101020101" pitchFamily="18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210 하얀바람 R" panose="02020603020101020101" pitchFamily="18" charset="-127"/>
              <a:ea typeface="210 하얀바람 R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73100" y="596166"/>
            <a:ext cx="557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C35709"/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우산 </a:t>
            </a:r>
            <a:r>
              <a:rPr lang="ko-KR" altLang="en-US" sz="1600" dirty="0" err="1" smtClean="0">
                <a:solidFill>
                  <a:srgbClr val="C35709"/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비닐커버</a:t>
            </a:r>
            <a:r>
              <a:rPr lang="ko-KR" altLang="en-US" sz="1600" dirty="0" smtClean="0">
                <a:solidFill>
                  <a:srgbClr val="C35709"/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 사용 중지</a:t>
            </a:r>
            <a:endParaRPr lang="ko-KR" altLang="en-US" sz="1600" dirty="0">
              <a:solidFill>
                <a:srgbClr val="C35709"/>
              </a:solidFill>
              <a:latin typeface="조선일보명조" panose="02030304000000000000" pitchFamily="18" charset="-127"/>
              <a:ea typeface="210 하얀바람 R" panose="02020603020101020101"/>
              <a:cs typeface="조선일보명조" panose="02030304000000000000" pitchFamily="18" charset="-127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 flipV="1">
            <a:off x="1828799" y="521021"/>
            <a:ext cx="7107858" cy="98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oval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도넛 185"/>
          <p:cNvSpPr/>
          <p:nvPr/>
        </p:nvSpPr>
        <p:spPr>
          <a:xfrm>
            <a:off x="6425002" y="2822489"/>
            <a:ext cx="2428631" cy="2409791"/>
          </a:xfrm>
          <a:prstGeom prst="donut">
            <a:avLst>
              <a:gd name="adj" fmla="val 590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5944946" y="1502605"/>
            <a:ext cx="3104623" cy="369332"/>
            <a:chOff x="4345972" y="1178817"/>
            <a:chExt cx="3672652" cy="369332"/>
          </a:xfrm>
          <a:scene3d>
            <a:camera prst="obliqueTopLeft"/>
            <a:lightRig rig="threePt" dir="t"/>
          </a:scene3d>
        </p:grpSpPr>
        <p:sp>
          <p:nvSpPr>
            <p:cNvPr id="228" name="TextBox 227"/>
            <p:cNvSpPr txBox="1"/>
            <p:nvPr/>
          </p:nvSpPr>
          <p:spPr>
            <a:xfrm>
              <a:off x="4373893" y="1178817"/>
              <a:ext cx="364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우산 </a:t>
              </a:r>
              <a:r>
                <a:rPr lang="ko-KR" altLang="en-US" dirty="0" err="1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비닐커버</a:t>
              </a:r>
              <a:r>
                <a:rPr lang="ko-KR" altLang="en-US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 대체품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4345972" y="1254517"/>
              <a:ext cx="55842" cy="242371"/>
            </a:xfrm>
            <a:prstGeom prst="rect">
              <a:avLst/>
            </a:prstGeom>
            <a:solidFill>
              <a:srgbClr val="F6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1465338" y="1502605"/>
            <a:ext cx="308102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우산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비닐커버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사용 규제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1441735" y="1578305"/>
            <a:ext cx="47205" cy="242371"/>
          </a:xfrm>
          <a:prstGeom prst="rect">
            <a:avLst/>
          </a:prstGeom>
          <a:solidFill>
            <a:srgbClr val="F6BB00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/>
          <p:cNvGrpSpPr/>
          <p:nvPr/>
        </p:nvGrpSpPr>
        <p:grpSpPr>
          <a:xfrm>
            <a:off x="1486362" y="4214703"/>
            <a:ext cx="3128078" cy="1901869"/>
            <a:chOff x="5749478" y="2384270"/>
            <a:chExt cx="3128078" cy="2021271"/>
          </a:xfrm>
        </p:grpSpPr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7173" y1="31973" x2="17173" y2="31973"/>
                          <a14:foregroundMark x1="17305" y1="20068" x2="11889" y2="99830"/>
                          <a14:foregroundMark x1="3435" y1="19388" x2="23250" y2="18367"/>
                          <a14:foregroundMark x1="24703" y1="18878" x2="36328" y2="29592"/>
                          <a14:foregroundMark x1="47952" y1="44388" x2="52312" y2="86224"/>
                          <a14:foregroundMark x1="59445" y1="80782" x2="58653" y2="93197"/>
                          <a14:foregroundMark x1="60502" y1="97449" x2="60502" y2="97449"/>
                          <a14:foregroundMark x1="4888" y1="21769" x2="3567" y2="84864"/>
                          <a14:foregroundMark x1="15456" y1="15476" x2="25363" y2="17177"/>
                          <a14:foregroundMark x1="28005" y1="19388" x2="30911" y2="22109"/>
                          <a14:foregroundMark x1="18494" y1="15646" x2="30647" y2="18367"/>
                          <a14:foregroundMark x1="31572" y1="18197" x2="36328" y2="20918"/>
                          <a14:foregroundMark x1="33025" y1="35714" x2="33421" y2="93027"/>
                          <a14:foregroundMark x1="15456" y1="36224" x2="16248" y2="80442"/>
                          <a14:foregroundMark x1="28930" y1="33503" x2="6869" y2="55612"/>
                          <a14:foregroundMark x1="33289" y1="48129" x2="9115" y2="72789"/>
                          <a14:foregroundMark x1="23118" y1="42347" x2="23646" y2="73469"/>
                          <a14:foregroundMark x1="49802" y1="66667" x2="49802" y2="66667"/>
                          <a14:foregroundMark x1="49802" y1="66667" x2="49802" y2="66667"/>
                          <a14:foregroundMark x1="50198" y1="3231" x2="50198" y2="3231"/>
                          <a14:foregroundMark x1="59709" y1="2041" x2="51915" y2="19388"/>
                          <a14:foregroundMark x1="62483" y1="5442" x2="54161" y2="17177"/>
                          <a14:foregroundMark x1="50594" y1="2041" x2="45178" y2="12245"/>
                          <a14:foregroundMark x1="43725" y1="2551" x2="41612" y2="17347"/>
                          <a14:foregroundMark x1="39894" y1="63265" x2="37649" y2="96259"/>
                          <a14:backgroundMark x1="89432" y1="15476" x2="81110" y2="96939"/>
                          <a14:backgroundMark x1="65390" y1="37755" x2="65390" y2="99320"/>
                          <a14:backgroundMark x1="7001" y1="5102" x2="25760" y2="42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178" y="2384270"/>
              <a:ext cx="1445746" cy="7023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15" name="그룹 214"/>
            <p:cNvGrpSpPr/>
            <p:nvPr/>
          </p:nvGrpSpPr>
          <p:grpSpPr>
            <a:xfrm>
              <a:off x="5872659" y="2619182"/>
              <a:ext cx="737596" cy="385036"/>
              <a:chOff x="3713584" y="2067876"/>
              <a:chExt cx="846280" cy="460086"/>
            </a:xfrm>
            <a:solidFill>
              <a:srgbClr val="E98C11">
                <a:alpha val="50000"/>
              </a:srgbClr>
            </a:solidFill>
          </p:grpSpPr>
          <p:sp>
            <p:nvSpPr>
              <p:cNvPr id="224" name="직사각형 223"/>
              <p:cNvSpPr/>
              <p:nvPr/>
            </p:nvSpPr>
            <p:spPr>
              <a:xfrm>
                <a:off x="3713584" y="2067876"/>
                <a:ext cx="830424" cy="460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드림고딕4" panose="02020600000000000000" pitchFamily="18" charset="-127"/>
                  <a:ea typeface="a드림고딕4" panose="02020600000000000000" pitchFamily="18" charset="-127"/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3724498" y="2076971"/>
                <a:ext cx="835366" cy="429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사용량</a:t>
                </a:r>
              </a:p>
            </p:txBody>
          </p:sp>
        </p:grpSp>
        <p:sp>
          <p:nvSpPr>
            <p:cNvPr id="216" name="직사각형 215"/>
            <p:cNvSpPr/>
            <p:nvPr/>
          </p:nvSpPr>
          <p:spPr>
            <a:xfrm>
              <a:off x="8120329" y="2637375"/>
              <a:ext cx="723779" cy="385036"/>
            </a:xfrm>
            <a:prstGeom prst="rect">
              <a:avLst/>
            </a:prstGeom>
            <a:solidFill>
              <a:srgbClr val="E98C11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8145379" y="2648185"/>
              <a:ext cx="662361" cy="359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억개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5750776" y="3545375"/>
              <a:ext cx="944704" cy="385036"/>
            </a:xfrm>
            <a:prstGeom prst="rect">
              <a:avLst/>
            </a:prstGeom>
            <a:solidFill>
              <a:srgbClr val="F6BB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a드림고딕4" panose="02020600000000000000" pitchFamily="18" charset="-127"/>
                <a:ea typeface="a드림고딕4" panose="02020600000000000000" pitchFamily="18" charset="-127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5749478" y="3563368"/>
              <a:ext cx="970137" cy="359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교체 비용</a:t>
              </a: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8128296" y="3545375"/>
              <a:ext cx="723779" cy="385036"/>
            </a:xfrm>
            <a:prstGeom prst="rect">
              <a:avLst/>
            </a:prstGeom>
            <a:solidFill>
              <a:srgbClr val="F6BB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8197826" y="3551190"/>
              <a:ext cx="619080" cy="359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20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억</a:t>
              </a:r>
            </a:p>
          </p:txBody>
        </p:sp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21250" y1="10588" x2="21250" y2="10588"/>
                          <a14:foregroundMark x1="35469" y1="11529" x2="57031" y2="25412"/>
                          <a14:foregroundMark x1="58438" y1="17647" x2="85781" y2="45412"/>
                          <a14:foregroundMark x1="90469" y1="69647" x2="80625" y2="55765"/>
                          <a14:foregroundMark x1="87969" y1="48000" x2="87969" y2="48000"/>
                          <a14:foregroundMark x1="57188" y1="17176" x2="57188" y2="17176"/>
                          <a14:foregroundMark x1="33594" y1="8000" x2="57500" y2="22824"/>
                          <a14:foregroundMark x1="32188" y1="8000" x2="31250" y2="16471"/>
                          <a14:foregroundMark x1="16875" y1="6588" x2="36406" y2="14588"/>
                          <a14:foregroundMark x1="19375" y1="11529" x2="33594" y2="55765"/>
                          <a14:backgroundMark x1="781" y1="92471" x2="0" y2="997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931" y="3337219"/>
              <a:ext cx="1112620" cy="7094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3" name="직사각형 222"/>
            <p:cNvSpPr/>
            <p:nvPr/>
          </p:nvSpPr>
          <p:spPr>
            <a:xfrm>
              <a:off x="7118741" y="4127507"/>
              <a:ext cx="1758815" cy="2780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err="1">
                  <a:latin typeface="a고딕12" panose="02020600000000000000" pitchFamily="18" charset="-127"/>
                  <a:ea typeface="a고딕12" panose="02020600000000000000" pitchFamily="18" charset="-127"/>
                </a:rPr>
                <a:t>출저</a:t>
              </a:r>
              <a:r>
                <a:rPr lang="ko-KR" altLang="en-US" sz="11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sz="11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: CBS </a:t>
              </a:r>
              <a:r>
                <a:rPr lang="ko-KR" altLang="en-US" sz="11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김현정의 </a:t>
              </a:r>
              <a:r>
                <a:rPr lang="ko-KR" altLang="en-US" sz="1100" dirty="0" err="1">
                  <a:latin typeface="a고딕12" panose="02020600000000000000" pitchFamily="18" charset="-127"/>
                  <a:ea typeface="a고딕12" panose="02020600000000000000" pitchFamily="18" charset="-127"/>
                </a:rPr>
                <a:t>뉴스쇼</a:t>
              </a:r>
              <a:endParaRPr lang="ko-KR" altLang="en-US" sz="1100" dirty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1654711" y="2164931"/>
            <a:ext cx="1142657" cy="1316453"/>
            <a:chOff x="1330210" y="2124282"/>
            <a:chExt cx="1142657" cy="1316453"/>
          </a:xfrm>
        </p:grpSpPr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763" y="2213002"/>
              <a:ext cx="1093104" cy="1093104"/>
            </a:xfrm>
            <a:prstGeom prst="rect">
              <a:avLst/>
            </a:prstGeom>
          </p:spPr>
        </p:pic>
        <p:sp>
          <p:nvSpPr>
            <p:cNvPr id="208" name="이등변 삼각형 207"/>
            <p:cNvSpPr/>
            <p:nvPr/>
          </p:nvSpPr>
          <p:spPr>
            <a:xfrm rot="10800000">
              <a:off x="1668854" y="2450338"/>
              <a:ext cx="460603" cy="990397"/>
            </a:xfrm>
            <a:prstGeom prst="triangle">
              <a:avLst/>
            </a:prstGeom>
            <a:solidFill>
              <a:schemeClr val="bg1">
                <a:lumMod val="65000"/>
                <a:alpha val="52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눈물 방울 208"/>
            <p:cNvSpPr/>
            <p:nvPr/>
          </p:nvSpPr>
          <p:spPr>
            <a:xfrm rot="16765715">
              <a:off x="1480550" y="2447730"/>
              <a:ext cx="85088" cy="56834"/>
            </a:xfrm>
            <a:prstGeom prst="teardrop">
              <a:avLst>
                <a:gd name="adj" fmla="val 1208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눈물 방울 209"/>
            <p:cNvSpPr/>
            <p:nvPr/>
          </p:nvSpPr>
          <p:spPr>
            <a:xfrm rot="16765715">
              <a:off x="1651056" y="2319473"/>
              <a:ext cx="85088" cy="56834"/>
            </a:xfrm>
            <a:prstGeom prst="teardrop">
              <a:avLst>
                <a:gd name="adj" fmla="val 1208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눈물 방울 210"/>
            <p:cNvSpPr/>
            <p:nvPr/>
          </p:nvSpPr>
          <p:spPr>
            <a:xfrm rot="16765715">
              <a:off x="1488096" y="2247046"/>
              <a:ext cx="85088" cy="56834"/>
            </a:xfrm>
            <a:prstGeom prst="teardrop">
              <a:avLst>
                <a:gd name="adj" fmla="val 1208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눈물 방울 211"/>
            <p:cNvSpPr/>
            <p:nvPr/>
          </p:nvSpPr>
          <p:spPr>
            <a:xfrm rot="16765715">
              <a:off x="1632950" y="2138409"/>
              <a:ext cx="85088" cy="56834"/>
            </a:xfrm>
            <a:prstGeom prst="teardrop">
              <a:avLst>
                <a:gd name="adj" fmla="val 1208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눈물 방울 212"/>
            <p:cNvSpPr/>
            <p:nvPr/>
          </p:nvSpPr>
          <p:spPr>
            <a:xfrm rot="16765715">
              <a:off x="1316083" y="2283266"/>
              <a:ext cx="85088" cy="56834"/>
            </a:xfrm>
            <a:prstGeom prst="teardrop">
              <a:avLst>
                <a:gd name="adj" fmla="val 1208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2" name="직선 연결선 201"/>
          <p:cNvCxnSpPr/>
          <p:nvPr/>
        </p:nvCxnSpPr>
        <p:spPr>
          <a:xfrm flipV="1">
            <a:off x="2450457" y="2388539"/>
            <a:ext cx="455239" cy="260665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2979411" y="2117647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물 묻은 비닐은</a:t>
            </a:r>
            <a:endParaRPr lang="en-US" altLang="ko-KR" sz="14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재활용 불가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5" name="아래쪽 화살표 204"/>
          <p:cNvSpPr/>
          <p:nvPr/>
        </p:nvSpPr>
        <p:spPr>
          <a:xfrm>
            <a:off x="3405524" y="2766444"/>
            <a:ext cx="390423" cy="25938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/>
          <p:cNvSpPr txBox="1"/>
          <p:nvPr/>
        </p:nvSpPr>
        <p:spPr>
          <a:xfrm>
            <a:off x="2742950" y="309070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우산 </a:t>
            </a:r>
            <a:r>
              <a:rPr lang="ko-KR" altLang="en-US" sz="1600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비닐커버</a:t>
            </a:r>
            <a:r>
              <a:rPr lang="ko-KR" altLang="en-US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철거</a:t>
            </a: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1820138" y="3729850"/>
            <a:ext cx="2580695" cy="350083"/>
          </a:xfrm>
          <a:prstGeom prst="rect">
            <a:avLst/>
          </a:prstGeom>
          <a:noFill/>
          <a:ln>
            <a:solidFill>
              <a:srgbClr val="C357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1972193" y="3758268"/>
            <a:ext cx="2262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210 하얀바람 L" panose="02020603020101020101" pitchFamily="18" charset="-127"/>
                <a:ea typeface="210 하얀바람 L" panose="02020603020101020101" pitchFamily="18" charset="-127"/>
              </a:rPr>
              <a:t>연간 우산 </a:t>
            </a:r>
            <a:r>
              <a:rPr lang="ko-KR" altLang="en-US" sz="14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210 하얀바람 L" panose="02020603020101020101" pitchFamily="18" charset="-127"/>
                <a:ea typeface="210 하얀바람 L" panose="02020603020101020101" pitchFamily="18" charset="-127"/>
              </a:rPr>
              <a:t>비닐커버</a:t>
            </a:r>
            <a:r>
              <a:rPr lang="ko-KR" alt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210 하얀바람 L" panose="02020603020101020101" pitchFamily="18" charset="-127"/>
                <a:ea typeface="210 하얀바람 L" panose="02020603020101020101" pitchFamily="18" charset="-127"/>
              </a:rPr>
              <a:t> </a:t>
            </a:r>
            <a:r>
              <a:rPr lang="ko-KR" altLang="en-US" sz="14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210 하얀바람 L" panose="02020603020101020101" pitchFamily="18" charset="-127"/>
                <a:ea typeface="210 하얀바람 L" panose="02020603020101020101" pitchFamily="18" charset="-127"/>
              </a:rPr>
              <a:t>사용규모</a:t>
            </a:r>
            <a:endParaRPr lang="ko-KR" altLang="en-US" sz="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210 하얀바람 L" panose="02020603020101020101" pitchFamily="18" charset="-127"/>
              <a:ea typeface="210 하얀바람 L" panose="02020603020101020101" pitchFamily="18" charset="-127"/>
            </a:endParaRPr>
          </a:p>
        </p:txBody>
      </p:sp>
      <p:pic>
        <p:nvPicPr>
          <p:cNvPr id="193" name="그림 1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12" y="3967529"/>
            <a:ext cx="1386000" cy="1386000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4" name="그룹 193"/>
          <p:cNvGrpSpPr/>
          <p:nvPr/>
        </p:nvGrpSpPr>
        <p:grpSpPr>
          <a:xfrm>
            <a:off x="6898724" y="2197038"/>
            <a:ext cx="1386000" cy="1730507"/>
            <a:chOff x="6858712" y="2304087"/>
            <a:chExt cx="1386000" cy="1730507"/>
          </a:xfrm>
        </p:grpSpPr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712" y="2304087"/>
              <a:ext cx="1386000" cy="1386000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0" name="직사각형 199"/>
            <p:cNvSpPr/>
            <p:nvPr/>
          </p:nvSpPr>
          <p:spPr>
            <a:xfrm>
              <a:off x="7054123" y="3696040"/>
              <a:ext cx="11512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빗물 제거기</a:t>
              </a:r>
              <a:endPara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195" name="직사각형 194"/>
          <p:cNvSpPr/>
          <p:nvPr/>
        </p:nvSpPr>
        <p:spPr>
          <a:xfrm>
            <a:off x="5877073" y="5356076"/>
            <a:ext cx="1151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빗물 </a:t>
            </a:r>
            <a:r>
              <a:rPr lang="ko-KR" altLang="en-US" sz="1600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카페트</a:t>
            </a: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8236428" y="3906905"/>
            <a:ext cx="1402155" cy="1803935"/>
            <a:chOff x="8251469" y="4150625"/>
            <a:chExt cx="1402155" cy="1803935"/>
          </a:xfrm>
        </p:grpSpPr>
        <p:pic>
          <p:nvPicPr>
            <p:cNvPr id="197" name="그림 19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1" t="12391" r="8519" b="12740"/>
            <a:stretch/>
          </p:blipFill>
          <p:spPr>
            <a:xfrm>
              <a:off x="8251469" y="4150625"/>
              <a:ext cx="1402155" cy="1386000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8" name="직사각형 197"/>
            <p:cNvSpPr/>
            <p:nvPr/>
          </p:nvSpPr>
          <p:spPr>
            <a:xfrm>
              <a:off x="8376907" y="5616006"/>
              <a:ext cx="11512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빗물 </a:t>
              </a:r>
              <a:r>
                <a:rPr lang="ko-KR" altLang="en-US" sz="1600" dirty="0" err="1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털이통</a:t>
              </a:r>
              <a:endPara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30" name="직사각형 229"/>
          <p:cNvSpPr/>
          <p:nvPr/>
        </p:nvSpPr>
        <p:spPr>
          <a:xfrm>
            <a:off x="1799966" y="6614216"/>
            <a:ext cx="7062359" cy="227939"/>
          </a:xfrm>
          <a:prstGeom prst="rect">
            <a:avLst/>
          </a:prstGeom>
          <a:solidFill>
            <a:srgbClr val="FEF0A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직사각형 230"/>
          <p:cNvSpPr/>
          <p:nvPr/>
        </p:nvSpPr>
        <p:spPr>
          <a:xfrm>
            <a:off x="1799966" y="6440621"/>
            <a:ext cx="77200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      우산 비닐 커버 사용이 중지됨에 따라</a:t>
            </a:r>
            <a:r>
              <a:rPr lang="en-US" altLang="ko-KR" sz="20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다양한 대체품이 등장</a:t>
            </a:r>
            <a:endParaRPr lang="en-US" altLang="ko-KR" sz="2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3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226" grpId="0"/>
      <p:bldP spid="227" grpId="0" animBg="1"/>
      <p:bldP spid="204" grpId="0"/>
      <p:bldP spid="205" grpId="0" animBg="1"/>
      <p:bldP spid="206" grpId="0"/>
      <p:bldP spid="191" grpId="0" animBg="1"/>
      <p:bldP spid="192" grpId="0"/>
      <p:bldP spid="195" grpId="0"/>
      <p:bldP spid="230" grpId="0" animBg="1"/>
      <p:bldP spid="2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0"/>
            <a:ext cx="10799763" cy="953828"/>
          </a:xfrm>
          <a:prstGeom prst="rect">
            <a:avLst/>
          </a:prstGeom>
          <a:solidFill>
            <a:srgbClr val="FDCE59">
              <a:alpha val="32941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" y="0"/>
            <a:ext cx="930728" cy="522004"/>
          </a:xfrm>
          <a:prstGeom prst="rect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각 삼각형 49"/>
          <p:cNvSpPr/>
          <p:nvPr/>
        </p:nvSpPr>
        <p:spPr>
          <a:xfrm>
            <a:off x="930728" y="0"/>
            <a:ext cx="898071" cy="522004"/>
          </a:xfrm>
          <a:prstGeom prst="rtTriangle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각 삼각형 50"/>
          <p:cNvSpPr/>
          <p:nvPr/>
        </p:nvSpPr>
        <p:spPr>
          <a:xfrm flipH="1" flipV="1">
            <a:off x="-2" y="522004"/>
            <a:ext cx="532333" cy="422876"/>
          </a:xfrm>
          <a:prstGeom prst="rtTriangle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32331" y="522004"/>
            <a:ext cx="1296468" cy="422876"/>
          </a:xfrm>
          <a:prstGeom prst="rect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773100" y="-63754"/>
            <a:ext cx="702242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spc="-15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발상배경</a:t>
            </a:r>
            <a:endParaRPr lang="ko-KR" altLang="en-US" sz="3200" spc="-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62289" y="454029"/>
            <a:ext cx="145388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210 하얀바람 R" panose="02020603020101020101" pitchFamily="18" charset="-127"/>
                <a:ea typeface="210 하얀바람 R" panose="02020603020101020101" pitchFamily="18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210 하얀바람 R" panose="02020603020101020101" pitchFamily="18" charset="-127"/>
              <a:ea typeface="210 하얀바람 R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73100" y="596166"/>
            <a:ext cx="557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C35709"/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우산 </a:t>
            </a:r>
            <a:r>
              <a:rPr lang="ko-KR" altLang="en-US" sz="1600" dirty="0" err="1" smtClean="0">
                <a:solidFill>
                  <a:srgbClr val="C35709"/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비닐커버</a:t>
            </a:r>
            <a:r>
              <a:rPr lang="ko-KR" altLang="en-US" sz="1600" dirty="0" smtClean="0">
                <a:solidFill>
                  <a:srgbClr val="C35709"/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 대체품의 사용실태</a:t>
            </a:r>
            <a:endParaRPr lang="ko-KR" altLang="en-US" sz="1600" dirty="0">
              <a:solidFill>
                <a:srgbClr val="C35709"/>
              </a:solidFill>
              <a:latin typeface="조선일보명조" panose="02030304000000000000" pitchFamily="18" charset="-127"/>
              <a:ea typeface="210 하얀바람 R" panose="02020603020101020101"/>
              <a:cs typeface="조선일보명조" panose="02030304000000000000" pitchFamily="18" charset="-127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 flipV="1">
            <a:off x="1828799" y="521021"/>
            <a:ext cx="7107858" cy="98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oval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791200" y="1909429"/>
            <a:ext cx="2682357" cy="4101220"/>
            <a:chOff x="930728" y="1855960"/>
            <a:chExt cx="2682357" cy="410122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4" name="그룹 3"/>
            <p:cNvGrpSpPr/>
            <p:nvPr/>
          </p:nvGrpSpPr>
          <p:grpSpPr>
            <a:xfrm>
              <a:off x="930728" y="1855960"/>
              <a:ext cx="2682357" cy="4101220"/>
              <a:chOff x="794174" y="2127564"/>
              <a:chExt cx="2682357" cy="4101220"/>
            </a:xfrm>
            <a:grpFill/>
          </p:grpSpPr>
          <p:sp>
            <p:nvSpPr>
              <p:cNvPr id="2" name="직사각형 1"/>
              <p:cNvSpPr/>
              <p:nvPr/>
            </p:nvSpPr>
            <p:spPr>
              <a:xfrm>
                <a:off x="1257679" y="2127564"/>
                <a:ext cx="1668449" cy="48888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794174" y="2616451"/>
                <a:ext cx="2682357" cy="3612333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1765911" y="1924337"/>
              <a:ext cx="1269899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빗물 제거기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266" y="1959271"/>
              <a:ext cx="307834" cy="307834"/>
            </a:xfrm>
            <a:prstGeom prst="flowChartConnector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5" name="그룹 134"/>
          <p:cNvGrpSpPr/>
          <p:nvPr/>
        </p:nvGrpSpPr>
        <p:grpSpPr>
          <a:xfrm>
            <a:off x="4041394" y="1909429"/>
            <a:ext cx="2682357" cy="4101220"/>
            <a:chOff x="930728" y="1855960"/>
            <a:chExt cx="2682357" cy="410122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36" name="그룹 135"/>
            <p:cNvGrpSpPr/>
            <p:nvPr/>
          </p:nvGrpSpPr>
          <p:grpSpPr>
            <a:xfrm>
              <a:off x="930728" y="1855960"/>
              <a:ext cx="2682357" cy="4101220"/>
              <a:chOff x="794174" y="2127564"/>
              <a:chExt cx="2682357" cy="4101220"/>
            </a:xfrm>
            <a:grpFill/>
          </p:grpSpPr>
          <p:sp>
            <p:nvSpPr>
              <p:cNvPr id="139" name="직사각형 138"/>
              <p:cNvSpPr/>
              <p:nvPr/>
            </p:nvSpPr>
            <p:spPr>
              <a:xfrm>
                <a:off x="1257679" y="2127564"/>
                <a:ext cx="1668449" cy="48888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794174" y="2616451"/>
                <a:ext cx="2682357" cy="3612333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7" name="직사각형 136"/>
            <p:cNvSpPr/>
            <p:nvPr/>
          </p:nvSpPr>
          <p:spPr>
            <a:xfrm>
              <a:off x="1765911" y="1924337"/>
              <a:ext cx="1269899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빗물 </a:t>
              </a:r>
              <a:r>
                <a:rPr lang="ko-KR" altLang="en-US" dirty="0" err="1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카페트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7311529" y="1909429"/>
            <a:ext cx="2685643" cy="4101220"/>
            <a:chOff x="930728" y="1855960"/>
            <a:chExt cx="2682357" cy="410122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42" name="그룹 141"/>
            <p:cNvGrpSpPr/>
            <p:nvPr/>
          </p:nvGrpSpPr>
          <p:grpSpPr>
            <a:xfrm>
              <a:off x="930728" y="1855960"/>
              <a:ext cx="2682357" cy="4101220"/>
              <a:chOff x="794174" y="2127564"/>
              <a:chExt cx="2682357" cy="4101220"/>
            </a:xfrm>
            <a:grpFill/>
          </p:grpSpPr>
          <p:sp>
            <p:nvSpPr>
              <p:cNvPr id="145" name="직사각형 144"/>
              <p:cNvSpPr/>
              <p:nvPr/>
            </p:nvSpPr>
            <p:spPr>
              <a:xfrm>
                <a:off x="1257679" y="2127564"/>
                <a:ext cx="1668449" cy="48888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794174" y="2616451"/>
                <a:ext cx="2682357" cy="3612333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" name="직사각형 142"/>
            <p:cNvSpPr/>
            <p:nvPr/>
          </p:nvSpPr>
          <p:spPr>
            <a:xfrm>
              <a:off x="1765911" y="1924337"/>
              <a:ext cx="1269899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우산 </a:t>
              </a:r>
              <a:r>
                <a:rPr lang="ko-KR" altLang="en-US" dirty="0" err="1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털이통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pic>
        <p:nvPicPr>
          <p:cNvPr id="147" name="그림 1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50" y="2010974"/>
            <a:ext cx="309600" cy="309600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12391" r="8519" b="12740"/>
          <a:stretch/>
        </p:blipFill>
        <p:spPr>
          <a:xfrm>
            <a:off x="7875960" y="2010974"/>
            <a:ext cx="313593" cy="309600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3195" y1="71390" x2="23195" y2="71390"/>
                        <a14:foregroundMark x1="31729" y1="72207" x2="31729" y2="72207"/>
                        <a14:foregroundMark x1="42888" y1="71662" x2="42888" y2="71662"/>
                        <a14:foregroundMark x1="48140" y1="71935" x2="48140" y2="71935"/>
                        <a14:foregroundMark x1="52735" y1="70027" x2="52735" y2="70027"/>
                        <a14:foregroundMark x1="56236" y1="78747" x2="56236" y2="78747"/>
                        <a14:foregroundMark x1="71991" y1="70027" x2="71991" y2="70027"/>
                        <a14:foregroundMark x1="17505" y1="71117" x2="17505" y2="71117"/>
                        <a14:backgroundMark x1="43982" y1="31608" x2="43982" y2="31608"/>
                        <a14:backgroundMark x1="31291" y1="70027" x2="31291" y2="70027"/>
                        <a14:backgroundMark x1="34573" y1="73025" x2="34573" y2="73025"/>
                        <a14:backgroundMark x1="27133" y1="73297" x2="27133" y2="73297"/>
                        <a14:backgroundMark x1="29322" y1="73297" x2="29322" y2="73297"/>
                        <a14:backgroundMark x1="30635" y1="77657" x2="30635" y2="77657"/>
                        <a14:backgroundMark x1="33917" y1="77657" x2="33917" y2="77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4" y="2589029"/>
            <a:ext cx="1147409" cy="921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한쪽 모서리가 잘린 사각형 7"/>
          <p:cNvSpPr/>
          <p:nvPr/>
        </p:nvSpPr>
        <p:spPr>
          <a:xfrm>
            <a:off x="1725131" y="2597886"/>
            <a:ext cx="1581456" cy="77305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49703" y="2676634"/>
            <a:ext cx="12522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호선</a:t>
            </a:r>
            <a:r>
              <a:rPr lang="en-US" altLang="ko-KR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~8</a:t>
            </a:r>
            <a:r>
              <a:rPr lang="ko-KR" altLang="en-US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호선</a:t>
            </a:r>
            <a:endParaRPr lang="en-US" altLang="ko-KR" sz="16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⇒</a:t>
            </a:r>
            <a:r>
              <a:rPr lang="ko-KR" altLang="en-US" b="1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277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개역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509010" y="3729132"/>
            <a:ext cx="134033" cy="1292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705134" y="3618264"/>
            <a:ext cx="2120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일반적인 쓰레기통 모양</a:t>
            </a: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7509010" y="4152638"/>
            <a:ext cx="134033" cy="1292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7705059" y="4041770"/>
            <a:ext cx="2181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알림 문구 인지의 어려움</a:t>
            </a: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33898" y="3510471"/>
            <a:ext cx="2345635" cy="34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/>
          <p:cNvSpPr/>
          <p:nvPr/>
        </p:nvSpPr>
        <p:spPr>
          <a:xfrm>
            <a:off x="1092648" y="3635767"/>
            <a:ext cx="2059404" cy="222574"/>
          </a:xfrm>
          <a:prstGeom prst="rect">
            <a:avLst/>
          </a:prstGeom>
          <a:solidFill>
            <a:srgbClr val="FEF0A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13931" y="3499740"/>
            <a:ext cx="235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단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6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개역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에만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설치됨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65118" y="3735025"/>
            <a:ext cx="1057990" cy="564679"/>
            <a:chOff x="927918" y="3783313"/>
            <a:chExt cx="1057990" cy="650728"/>
          </a:xfrm>
        </p:grpSpPr>
        <p:pic>
          <p:nvPicPr>
            <p:cNvPr id="163" name="그림 162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5C4E"/>
                </a:clrFrom>
                <a:clrTo>
                  <a:srgbClr val="F25C4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7" t="67208" r="90625" b="14309"/>
            <a:stretch/>
          </p:blipFill>
          <p:spPr>
            <a:xfrm rot="2952070">
              <a:off x="982084" y="3729147"/>
              <a:ext cx="547899" cy="656231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</p:pic>
        <p:sp>
          <p:nvSpPr>
            <p:cNvPr id="16" name="TextBox 15"/>
            <p:cNvSpPr txBox="1"/>
            <p:nvPr/>
          </p:nvSpPr>
          <p:spPr>
            <a:xfrm>
              <a:off x="1232176" y="4008428"/>
              <a:ext cx="753732" cy="425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35709">
                      <a:alpha val="66000"/>
                    </a:srgbClr>
                  </a:solidFill>
                  <a:latin typeface="Berlin Sans FB Demi" panose="020E0802020502020306" pitchFamily="34" charset="0"/>
                </a:rPr>
                <a:t>Why?</a:t>
              </a:r>
              <a:endParaRPr lang="ko-KR" altLang="en-US" dirty="0">
                <a:solidFill>
                  <a:srgbClr val="C35709">
                    <a:alpha val="66000"/>
                  </a:srgbClr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638547" y="4392625"/>
            <a:ext cx="1813123" cy="691817"/>
            <a:chOff x="1695390" y="4342099"/>
            <a:chExt cx="1813123" cy="691817"/>
          </a:xfrm>
        </p:grpSpPr>
        <p:sp>
          <p:nvSpPr>
            <p:cNvPr id="18" name="TextBox 17"/>
            <p:cNvSpPr txBox="1"/>
            <p:nvPr/>
          </p:nvSpPr>
          <p:spPr>
            <a:xfrm>
              <a:off x="1842339" y="4342099"/>
              <a:ext cx="1497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→ 한 대당 </a:t>
              </a:r>
              <a:r>
                <a:rPr lang="en-US" altLang="ko-KR" sz="14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77</a:t>
              </a:r>
              <a:r>
                <a:rPr lang="ko-KR" altLang="en-US" sz="14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만원</a:t>
              </a:r>
              <a:endPara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95390" y="4649876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예산 문제 해결 </a:t>
              </a:r>
              <a:r>
                <a:rPr lang="en-US" altLang="ko-KR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X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732522" y="4982798"/>
              <a:ext cx="1775991" cy="51118"/>
            </a:xfrm>
            <a:prstGeom prst="rect">
              <a:avLst/>
            </a:prstGeom>
            <a:solidFill>
              <a:srgbClr val="FEF0A9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47575" y1="61308" x2="47575" y2="61308"/>
                        <a14:foregroundMark x1="54965" y1="55041" x2="54965" y2="55041"/>
                        <a14:foregroundMark x1="54503" y1="47139" x2="54503" y2="47139"/>
                        <a14:foregroundMark x1="44342" y1="62125" x2="44342" y2="62125"/>
                        <a14:foregroundMark x1="51039" y1="52861" x2="51039" y2="52861"/>
                        <a14:foregroundMark x1="53580" y1="47684" x2="53580" y2="47684"/>
                        <a14:foregroundMark x1="55196" y1="71390" x2="55196" y2="71390"/>
                        <a14:foregroundMark x1="49423" y1="73842" x2="49423" y2="73842"/>
                        <a14:foregroundMark x1="48961" y1="71935" x2="48961" y2="71935"/>
                        <a14:foregroundMark x1="49192" y1="82016" x2="49192" y2="82016"/>
                        <a14:foregroundMark x1="42494" y1="84469" x2="42494" y2="84469"/>
                        <a14:foregroundMark x1="56351" y1="79564" x2="56351" y2="79564"/>
                        <a14:foregroundMark x1="54503" y1="85014" x2="54503" y2="85014"/>
                        <a14:foregroundMark x1="54273" y1="82289" x2="54273" y2="82289"/>
                        <a14:backgroundMark x1="48037" y1="89373" x2="48037" y2="89373"/>
                        <a14:backgroundMark x1="55658" y1="58038" x2="55658" y2="58038"/>
                        <a14:backgroundMark x1="50346" y1="62943" x2="50346" y2="62943"/>
                        <a14:backgroundMark x1="54965" y1="74114" x2="54965" y2="74114"/>
                        <a14:backgroundMark x1="54273" y1="76022" x2="54273" y2="76022"/>
                        <a14:backgroundMark x1="59122" y1="87738" x2="59122" y2="87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98" y="5201371"/>
            <a:ext cx="683672" cy="579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7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9" y="4367098"/>
            <a:ext cx="583938" cy="645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3" name="그룹 182"/>
          <p:cNvGrpSpPr/>
          <p:nvPr/>
        </p:nvGrpSpPr>
        <p:grpSpPr>
          <a:xfrm>
            <a:off x="1638547" y="5125578"/>
            <a:ext cx="1813123" cy="691817"/>
            <a:chOff x="1695390" y="4342099"/>
            <a:chExt cx="1813123" cy="691817"/>
          </a:xfrm>
        </p:grpSpPr>
        <p:sp>
          <p:nvSpPr>
            <p:cNvPr id="184" name="TextBox 183"/>
            <p:cNvSpPr txBox="1"/>
            <p:nvPr/>
          </p:nvSpPr>
          <p:spPr>
            <a:xfrm>
              <a:off x="1842339" y="4342099"/>
              <a:ext cx="1612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→ 쉽게 마르지 않음</a:t>
              </a:r>
              <a:endPara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1695390" y="4649876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실효성을 못 느낌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732522" y="4982798"/>
              <a:ext cx="1775991" cy="51118"/>
            </a:xfrm>
            <a:prstGeom prst="rect">
              <a:avLst/>
            </a:prstGeom>
            <a:solidFill>
              <a:srgbClr val="FEF0A9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665" y="2548197"/>
            <a:ext cx="1003774" cy="9063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46316" y1="23913" x2="33684" y2="33333"/>
                        <a14:backgroundMark x1="7368" y1="45652" x2="11930" y2="74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683">
            <a:off x="7410683" y="4198929"/>
            <a:ext cx="1300129" cy="1773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4" name="그림 233"/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1050" b="100000" l="11748" r="100000">
                        <a14:backgroundMark x1="26074" y1="62155" x2="32665" y2="90055"/>
                        <a14:backgroundMark x1="85673" y1="21271" x2="85673" y2="58564"/>
                        <a14:backgroundMark x1="24642" y1="26519" x2="83381" y2="25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6" t="2251" r="5985" b="9083"/>
          <a:stretch/>
        </p:blipFill>
        <p:spPr>
          <a:xfrm>
            <a:off x="7328012" y="2241129"/>
            <a:ext cx="1348090" cy="1363251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등호 26"/>
          <p:cNvSpPr/>
          <p:nvPr/>
        </p:nvSpPr>
        <p:spPr>
          <a:xfrm>
            <a:off x="8465322" y="2808504"/>
            <a:ext cx="397571" cy="431059"/>
          </a:xfrm>
          <a:prstGeom prst="mathEqual">
            <a:avLst>
              <a:gd name="adj1" fmla="val 11991"/>
              <a:gd name="adj2" fmla="val 3020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25C4E"/>
              </a:clrFrom>
              <a:clrTo>
                <a:srgbClr val="F25C4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1" t="52916" r="76585" b="28601"/>
          <a:stretch/>
        </p:blipFill>
        <p:spPr>
          <a:xfrm rot="2920034">
            <a:off x="8182763" y="4526643"/>
            <a:ext cx="870164" cy="65703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28" name="TextBox 27"/>
          <p:cNvSpPr txBox="1"/>
          <p:nvPr/>
        </p:nvSpPr>
        <p:spPr>
          <a:xfrm flipH="1">
            <a:off x="8622222" y="5069734"/>
            <a:ext cx="1288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쓰레기통으로</a:t>
            </a:r>
            <a:r>
              <a:rPr lang="ko-KR" altLang="en-US" sz="1600" b="1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착각</a:t>
            </a:r>
            <a:endParaRPr lang="ko-KR" altLang="en-US" sz="16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" t="-1013" r="8507" b="29120"/>
          <a:stretch/>
        </p:blipFill>
        <p:spPr>
          <a:xfrm>
            <a:off x="4197065" y="2549690"/>
            <a:ext cx="2373563" cy="1716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직선 연결선 30"/>
          <p:cNvCxnSpPr/>
          <p:nvPr/>
        </p:nvCxnSpPr>
        <p:spPr>
          <a:xfrm>
            <a:off x="4197065" y="4353567"/>
            <a:ext cx="2373563" cy="6565"/>
          </a:xfrm>
          <a:prstGeom prst="line">
            <a:avLst/>
          </a:prstGeom>
          <a:ln>
            <a:solidFill>
              <a:srgbClr val="C35709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77833" y="4783277"/>
            <a:ext cx="26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설치가 안된 곳은</a:t>
            </a:r>
            <a:endParaRPr lang="en-US" altLang="ko-KR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물기로 인한 미끄러움 유발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15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156" grpId="0" animBg="1"/>
      <p:bldP spid="157" grpId="0"/>
      <p:bldP spid="14" grpId="0"/>
      <p:bldP spid="161" grpId="0" animBg="1"/>
      <p:bldP spid="15" grpId="0"/>
      <p:bldP spid="27" grpId="0" animBg="1"/>
      <p:bldP spid="28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0"/>
            <a:ext cx="10799763" cy="953828"/>
          </a:xfrm>
          <a:prstGeom prst="rect">
            <a:avLst/>
          </a:prstGeom>
          <a:solidFill>
            <a:srgbClr val="FDCE59">
              <a:alpha val="32941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" y="0"/>
            <a:ext cx="930728" cy="522004"/>
          </a:xfrm>
          <a:prstGeom prst="rect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각 삼각형 49"/>
          <p:cNvSpPr/>
          <p:nvPr/>
        </p:nvSpPr>
        <p:spPr>
          <a:xfrm>
            <a:off x="930728" y="0"/>
            <a:ext cx="898071" cy="522004"/>
          </a:xfrm>
          <a:prstGeom prst="rtTriangle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각 삼각형 50"/>
          <p:cNvSpPr/>
          <p:nvPr/>
        </p:nvSpPr>
        <p:spPr>
          <a:xfrm flipH="1" flipV="1">
            <a:off x="-2" y="522004"/>
            <a:ext cx="532333" cy="422876"/>
          </a:xfrm>
          <a:prstGeom prst="rtTriangle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32331" y="522004"/>
            <a:ext cx="1296468" cy="422876"/>
          </a:xfrm>
          <a:prstGeom prst="rect">
            <a:avLst/>
          </a:prstGeom>
          <a:solidFill>
            <a:srgbClr val="FDCE5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773100" y="-63754"/>
            <a:ext cx="702242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문제제기</a:t>
            </a:r>
            <a:endParaRPr lang="ko-KR" altLang="en-US" sz="3200" spc="-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62289" y="454029"/>
            <a:ext cx="145388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210 하얀바람 R" panose="02020603020101020101" pitchFamily="18" charset="-127"/>
                <a:ea typeface="210 하얀바람 R" panose="02020603020101020101" pitchFamily="18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210 하얀바람 R" panose="02020603020101020101" pitchFamily="18" charset="-127"/>
              <a:ea typeface="210 하얀바람 R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73100" y="596166"/>
            <a:ext cx="557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C35709"/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우산 </a:t>
            </a:r>
            <a:r>
              <a:rPr lang="ko-KR" altLang="en-US" sz="1600" dirty="0" err="1" smtClean="0">
                <a:solidFill>
                  <a:srgbClr val="C35709"/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비닐커버</a:t>
            </a:r>
            <a:r>
              <a:rPr lang="ko-KR" altLang="en-US" sz="1600" dirty="0" smtClean="0">
                <a:solidFill>
                  <a:srgbClr val="C35709"/>
                </a:solidFill>
                <a:latin typeface="조선일보명조" panose="02030304000000000000" pitchFamily="18" charset="-127"/>
                <a:ea typeface="210 하얀바람 R" panose="02020603020101020101"/>
                <a:cs typeface="조선일보명조" panose="02030304000000000000" pitchFamily="18" charset="-127"/>
              </a:rPr>
              <a:t> 대체품의 사용실태</a:t>
            </a:r>
            <a:endParaRPr lang="ko-KR" altLang="en-US" sz="1600" dirty="0">
              <a:solidFill>
                <a:srgbClr val="C35709"/>
              </a:solidFill>
              <a:latin typeface="조선일보명조" panose="02030304000000000000" pitchFamily="18" charset="-127"/>
              <a:ea typeface="210 하얀바람 R" panose="02020603020101020101"/>
              <a:cs typeface="조선일보명조" panose="02030304000000000000" pitchFamily="18" charset="-127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 flipV="1">
            <a:off x="1828799" y="521021"/>
            <a:ext cx="7107858" cy="98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oval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50" y="1813750"/>
            <a:ext cx="309600" cy="309600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12391" r="8519" b="12740"/>
          <a:stretch/>
        </p:blipFill>
        <p:spPr>
          <a:xfrm>
            <a:off x="7876344" y="1813750"/>
            <a:ext cx="313209" cy="309600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한쪽 모서리가 잘린 사각형 95"/>
          <p:cNvSpPr/>
          <p:nvPr/>
        </p:nvSpPr>
        <p:spPr>
          <a:xfrm>
            <a:off x="1716629" y="2294907"/>
            <a:ext cx="1679714" cy="77305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7509174" y="3424329"/>
            <a:ext cx="133869" cy="1292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등호 118"/>
          <p:cNvSpPr/>
          <p:nvPr/>
        </p:nvSpPr>
        <p:spPr>
          <a:xfrm>
            <a:off x="8465808" y="2503701"/>
            <a:ext cx="397085" cy="431059"/>
          </a:xfrm>
          <a:prstGeom prst="mathEqual">
            <a:avLst>
              <a:gd name="adj1" fmla="val 11991"/>
              <a:gd name="adj2" fmla="val 3020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799966" y="6614216"/>
            <a:ext cx="7062359" cy="227939"/>
          </a:xfrm>
          <a:prstGeom prst="rect">
            <a:avLst/>
          </a:prstGeom>
          <a:solidFill>
            <a:srgbClr val="FEF0A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5" name="그룹 124"/>
          <p:cNvGrpSpPr/>
          <p:nvPr/>
        </p:nvGrpSpPr>
        <p:grpSpPr>
          <a:xfrm>
            <a:off x="1401098" y="1407857"/>
            <a:ext cx="7918896" cy="1570339"/>
            <a:chOff x="1564134" y="1604456"/>
            <a:chExt cx="7918896" cy="1650749"/>
          </a:xfrm>
        </p:grpSpPr>
        <p:sp>
          <p:nvSpPr>
            <p:cNvPr id="126" name="직사각형 125"/>
            <p:cNvSpPr/>
            <p:nvPr/>
          </p:nvSpPr>
          <p:spPr>
            <a:xfrm>
              <a:off x="1564134" y="1604456"/>
              <a:ext cx="7918896" cy="1650749"/>
            </a:xfrm>
            <a:prstGeom prst="rect">
              <a:avLst/>
            </a:prstGeom>
            <a:solidFill>
              <a:srgbClr val="FFF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1808979" y="1802985"/>
              <a:ext cx="7370403" cy="1200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26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일 오전 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7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시 서울 지하철 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호선 </a:t>
              </a:r>
              <a:r>
                <a:rPr lang="ko-KR" altLang="en-US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신도림역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. </a:t>
              </a:r>
              <a:endPara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이날 새벽부터 내린 </a:t>
              </a:r>
              <a:r>
                <a:rPr lang="ko-KR" altLang="en-US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장맛비로 지하철 역사 내부는 ‘</a:t>
              </a:r>
              <a:r>
                <a:rPr lang="ko-KR" altLang="en-US" dirty="0" err="1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물바다’</a:t>
              </a:r>
              <a:r>
                <a:rPr lang="ko-KR" altLang="en-US" dirty="0" err="1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가</a:t>
              </a:r>
              <a:r>
                <a:rPr lang="ko-KR" altLang="en-US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 됐다</a:t>
              </a:r>
              <a:r>
                <a:rPr lang="en-US" altLang="ko-KR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. </a:t>
              </a:r>
            </a:p>
            <a:p>
              <a:pPr algn="ctr"/>
              <a:r>
                <a:rPr lang="ko-KR" altLang="en-US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시민들이 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들고 있는 </a:t>
              </a:r>
              <a:r>
                <a:rPr lang="ko-KR" altLang="en-US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우산에서 빗물이 흘러내려 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역사 바닥이 </a:t>
              </a:r>
              <a:r>
                <a:rPr lang="ko-KR" altLang="en-US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흥건해진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것이다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. 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바닥에 고인 빗물은 시민들이 발을 내디딜 </a:t>
              </a:r>
              <a:r>
                <a:rPr lang="ko-KR" altLang="en-US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때마다 </a:t>
              </a:r>
              <a:r>
                <a:rPr lang="ko-KR" altLang="en-US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주변으로 </a:t>
              </a:r>
              <a:r>
                <a:rPr lang="ko-KR" altLang="en-US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튀기 일쑤였다</a:t>
              </a:r>
              <a:r>
                <a:rPr lang="en-US" altLang="ko-KR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. </a:t>
              </a:r>
            </a:p>
          </p:txBody>
        </p:sp>
      </p:grpSp>
      <p:pic>
        <p:nvPicPr>
          <p:cNvPr id="129" name="그림 12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33" y="4083113"/>
            <a:ext cx="816216" cy="9364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9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86" y="3028758"/>
            <a:ext cx="763678" cy="950088"/>
          </a:xfrm>
          <a:prstGeom prst="rect">
            <a:avLst/>
          </a:prstGeom>
        </p:spPr>
      </p:pic>
      <p:sp>
        <p:nvSpPr>
          <p:cNvPr id="131" name="모서리가 둥근 직사각형 130"/>
          <p:cNvSpPr/>
          <p:nvPr/>
        </p:nvSpPr>
        <p:spPr>
          <a:xfrm>
            <a:off x="3770366" y="3080389"/>
            <a:ext cx="4821051" cy="8331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3858835" y="3115469"/>
            <a:ext cx="45713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【 INT 】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박명숙 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/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서울시 성북구 </a:t>
            </a:r>
            <a:b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lang="ko-KR" altLang="en-US" sz="12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 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아무래도 물이 좀 떨어지면 </a:t>
            </a:r>
            <a:r>
              <a:rPr lang="ko-KR" altLang="en-US" sz="1600" dirty="0" smtClean="0">
                <a:solidFill>
                  <a:srgbClr val="0070C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미끄럽고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endParaRPr lang="en-US" altLang="ko-KR" sz="1600" dirty="0" smtClean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  그런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사고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) 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상황이 생길 수 있죠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." 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3770366" y="4157571"/>
            <a:ext cx="4821051" cy="8331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3831236" y="4194541"/>
            <a:ext cx="53975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【 INT 】 </a:t>
            </a:r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민용기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/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서울시 성북구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/>
            </a:r>
            <a:b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비닐은 그냥 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끼워서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들어가면 되는데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endParaRPr lang="en-US" altLang="ko-KR" sz="1600" dirty="0" smtClean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 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닦아도 </a:t>
            </a:r>
            <a:r>
              <a:rPr lang="ko-KR" altLang="en-US" sz="1600" dirty="0" smtClean="0">
                <a:solidFill>
                  <a:srgbClr val="0070C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물기가 </a:t>
            </a:r>
            <a:r>
              <a:rPr lang="ko-KR" altLang="en-US" sz="1600" dirty="0">
                <a:solidFill>
                  <a:srgbClr val="0070C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떨어지잖아요</a:t>
            </a:r>
            <a:r>
              <a:rPr lang="en-US" altLang="ko-KR" sz="1600" dirty="0">
                <a:solidFill>
                  <a:srgbClr val="0070C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" 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3789113" y="5235568"/>
            <a:ext cx="4821051" cy="833145"/>
            <a:chOff x="4093302" y="5627971"/>
            <a:chExt cx="4821051" cy="833145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4093302" y="5627971"/>
              <a:ext cx="4821051" cy="8331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169464" y="5635831"/>
              <a:ext cx="429469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tbs</a:t>
              </a:r>
              <a:r>
                <a:rPr lang="ko-KR" altLang="en-US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뉴스 </a:t>
              </a:r>
              <a:r>
                <a:rPr lang="ko-KR" altLang="en-US" sz="1200" dirty="0" err="1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류밀희</a:t>
              </a:r>
              <a:endParaRPr lang="en-US" altLang="ko-KR" sz="1200" dirty="0" smtClean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r>
                <a:rPr lang="en-US" altLang="ko-KR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  "</a:t>
              </a:r>
              <a:r>
                <a:rPr lang="ko-KR" altLang="en-US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또 연속적으로 </a:t>
              </a:r>
              <a:r>
                <a:rPr lang="ko-KR" altLang="en-US" sz="1600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사용하다보면</a:t>
              </a:r>
              <a:r>
                <a:rPr lang="ko-KR" altLang="en-US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빗물제거기가 </a:t>
              </a:r>
              <a:endPara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r>
                <a:rPr lang="ko-KR" altLang="en-US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   계속 젖어 </a:t>
              </a:r>
              <a:r>
                <a:rPr lang="ko-KR" altLang="en-US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있어 </a:t>
              </a:r>
              <a:r>
                <a:rPr lang="ko-KR" altLang="en-US" sz="1600" dirty="0">
                  <a:solidFill>
                    <a:srgbClr val="0070C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빗물 흡수 기능도 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떨어집니다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.</a:t>
              </a:r>
              <a:r>
                <a:rPr lang="en-US" altLang="ko-KR" sz="16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"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59111" y1="20000" x2="59111" y2="20000"/>
                        <a14:foregroundMark x1="27556" y1="85333" x2="27556" y2="85333"/>
                        <a14:foregroundMark x1="36444" y1="84444" x2="36444" y2="84444"/>
                        <a14:foregroundMark x1="54222" y1="90667" x2="54222" y2="90667"/>
                        <a14:foregroundMark x1="76444" y1="84000" x2="76444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01" y="5271935"/>
            <a:ext cx="788253" cy="788253"/>
          </a:xfrm>
          <a:prstGeom prst="rect">
            <a:avLst/>
          </a:prstGeom>
        </p:spPr>
      </p:pic>
      <p:sp>
        <p:nvSpPr>
          <p:cNvPr id="152" name="직사각형 151"/>
          <p:cNvSpPr/>
          <p:nvPr/>
        </p:nvSpPr>
        <p:spPr>
          <a:xfrm>
            <a:off x="1799966" y="6614216"/>
            <a:ext cx="7062359" cy="227939"/>
          </a:xfrm>
          <a:prstGeom prst="rect">
            <a:avLst/>
          </a:prstGeom>
          <a:solidFill>
            <a:srgbClr val="FEF0A9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/>
          <p:cNvSpPr/>
          <p:nvPr/>
        </p:nvSpPr>
        <p:spPr>
          <a:xfrm>
            <a:off x="1530851" y="6395053"/>
            <a:ext cx="77200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대체물품들이 효과적으로 시행되지 않고 있음</a:t>
            </a:r>
            <a:endParaRPr lang="en-US" altLang="ko-KR" sz="2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3035" y="1246094"/>
            <a:ext cx="9457765" cy="571051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1802128" y="1595140"/>
            <a:ext cx="2039412" cy="1031919"/>
            <a:chOff x="927918" y="3783313"/>
            <a:chExt cx="865887" cy="602458"/>
          </a:xfrm>
        </p:grpSpPr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25C4E"/>
                </a:clrFrom>
                <a:clrTo>
                  <a:srgbClr val="F25C4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7" t="67208" r="90625" b="14309"/>
            <a:stretch/>
          </p:blipFill>
          <p:spPr>
            <a:xfrm rot="2952070">
              <a:off x="982084" y="3729147"/>
              <a:ext cx="547899" cy="656231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</p:pic>
        <p:sp>
          <p:nvSpPr>
            <p:cNvPr id="67" name="TextBox 66"/>
            <p:cNvSpPr txBox="1"/>
            <p:nvPr/>
          </p:nvSpPr>
          <p:spPr>
            <a:xfrm>
              <a:off x="1232176" y="4008428"/>
              <a:ext cx="561629" cy="377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C35709">
                      <a:alpha val="66000"/>
                    </a:srgbClr>
                  </a:solidFill>
                  <a:latin typeface="Berlin Sans FB Demi" panose="020E0802020502020306" pitchFamily="34" charset="0"/>
                </a:rPr>
                <a:t>Why?</a:t>
              </a:r>
              <a:endParaRPr lang="ko-KR" altLang="en-US" sz="3600" dirty="0">
                <a:solidFill>
                  <a:srgbClr val="C35709">
                    <a:alpha val="66000"/>
                  </a:srgbClr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4639655" y="2914535"/>
            <a:ext cx="4270421" cy="1365552"/>
            <a:chOff x="1695390" y="4342099"/>
            <a:chExt cx="1813123" cy="691817"/>
          </a:xfrm>
        </p:grpSpPr>
        <p:sp>
          <p:nvSpPr>
            <p:cNvPr id="69" name="TextBox 68"/>
            <p:cNvSpPr txBox="1"/>
            <p:nvPr/>
          </p:nvSpPr>
          <p:spPr>
            <a:xfrm>
              <a:off x="1842339" y="4342099"/>
              <a:ext cx="1187780" cy="265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→ 한 대당 </a:t>
              </a:r>
              <a:r>
                <a:rPr lang="en-US" altLang="ko-KR" sz="28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77</a:t>
              </a:r>
              <a:r>
                <a:rPr lang="ko-KR" altLang="en-US" sz="28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만원</a:t>
              </a:r>
              <a:endPara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95390" y="4649876"/>
              <a:ext cx="1398766" cy="327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예산 문제 해결 </a:t>
              </a:r>
              <a:r>
                <a:rPr lang="en-US" altLang="ko-KR" sz="3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X</a:t>
              </a:r>
              <a:endParaRPr lang="ko-KR" altLang="en-US" sz="36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732522" y="4982798"/>
              <a:ext cx="1775991" cy="51118"/>
            </a:xfrm>
            <a:prstGeom prst="rect">
              <a:avLst/>
            </a:prstGeom>
            <a:solidFill>
              <a:srgbClr val="FEF0A9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7575" y1="61308" x2="47575" y2="61308"/>
                        <a14:foregroundMark x1="54965" y1="55041" x2="54965" y2="55041"/>
                        <a14:foregroundMark x1="54503" y1="47139" x2="54503" y2="47139"/>
                        <a14:foregroundMark x1="44342" y1="62125" x2="44342" y2="62125"/>
                        <a14:foregroundMark x1="51039" y1="52861" x2="51039" y2="52861"/>
                        <a14:foregroundMark x1="53580" y1="47684" x2="53580" y2="47684"/>
                        <a14:foregroundMark x1="55196" y1="71390" x2="55196" y2="71390"/>
                        <a14:foregroundMark x1="49423" y1="73842" x2="49423" y2="73842"/>
                        <a14:foregroundMark x1="48961" y1="71935" x2="48961" y2="71935"/>
                        <a14:foregroundMark x1="49192" y1="82016" x2="49192" y2="82016"/>
                        <a14:foregroundMark x1="42494" y1="84469" x2="42494" y2="84469"/>
                        <a14:foregroundMark x1="56351" y1="79564" x2="56351" y2="79564"/>
                        <a14:foregroundMark x1="54503" y1="85014" x2="54503" y2="85014"/>
                        <a14:foregroundMark x1="54273" y1="82289" x2="54273" y2="82289"/>
                        <a14:backgroundMark x1="48037" y1="89373" x2="48037" y2="89373"/>
                        <a14:backgroundMark x1="55658" y1="58038" x2="55658" y2="58038"/>
                        <a14:backgroundMark x1="50346" y1="62943" x2="50346" y2="62943"/>
                        <a14:backgroundMark x1="54965" y1="74114" x2="54965" y2="74114"/>
                        <a14:backgroundMark x1="54273" y1="76022" x2="54273" y2="76022"/>
                        <a14:backgroundMark x1="59122" y1="87738" x2="59122" y2="87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29" y="4709956"/>
            <a:ext cx="1233803" cy="1045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7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47" y="3020086"/>
            <a:ext cx="1078415" cy="1191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4" name="그룹 73"/>
          <p:cNvGrpSpPr/>
          <p:nvPr/>
        </p:nvGrpSpPr>
        <p:grpSpPr>
          <a:xfrm>
            <a:off x="4683382" y="4364960"/>
            <a:ext cx="4270421" cy="1365552"/>
            <a:chOff x="1695390" y="4342099"/>
            <a:chExt cx="1813123" cy="691817"/>
          </a:xfrm>
        </p:grpSpPr>
        <p:sp>
          <p:nvSpPr>
            <p:cNvPr id="75" name="TextBox 74"/>
            <p:cNvSpPr txBox="1"/>
            <p:nvPr/>
          </p:nvSpPr>
          <p:spPr>
            <a:xfrm>
              <a:off x="1842339" y="4342099"/>
              <a:ext cx="1285786" cy="265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→ 쉽게 마르지 않음</a:t>
              </a:r>
              <a:endPara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695390" y="4649876"/>
              <a:ext cx="1398085" cy="327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실효성을 못 느낌</a:t>
              </a:r>
              <a:endParaRPr lang="ko-KR" altLang="en-US" sz="36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732522" y="4982798"/>
              <a:ext cx="1775991" cy="51118"/>
            </a:xfrm>
            <a:prstGeom prst="rect">
              <a:avLst/>
            </a:prstGeom>
            <a:solidFill>
              <a:srgbClr val="FEF0A9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49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8" grpId="0" animBg="1"/>
      <p:bldP spid="119" grpId="0" animBg="1"/>
      <p:bldP spid="124" grpId="0" animBg="1"/>
      <p:bldP spid="131" grpId="0" animBg="1"/>
      <p:bldP spid="132" grpId="0"/>
      <p:bldP spid="134" grpId="0" animBg="1"/>
      <p:bldP spid="138" grpId="0"/>
      <p:bldP spid="152" grpId="0" animBg="1"/>
      <p:bldP spid="153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8" r="31253"/>
          <a:stretch/>
        </p:blipFill>
        <p:spPr>
          <a:xfrm>
            <a:off x="3834554" y="985890"/>
            <a:ext cx="2752210" cy="5788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4091701" y="371888"/>
            <a:ext cx="2607399" cy="614002"/>
          </a:xfrm>
          <a:prstGeom prst="rect">
            <a:avLst/>
          </a:prstGeom>
          <a:solidFill>
            <a:srgbClr val="A4CC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제품소개 </a:t>
            </a:r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: 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털다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438242" y="2438840"/>
            <a:ext cx="1224190" cy="2357785"/>
            <a:chOff x="1249006" y="2460841"/>
            <a:chExt cx="1224190" cy="2357785"/>
          </a:xfrm>
        </p:grpSpPr>
        <p:grpSp>
          <p:nvGrpSpPr>
            <p:cNvPr id="8" name="그룹 7"/>
            <p:cNvGrpSpPr/>
            <p:nvPr/>
          </p:nvGrpSpPr>
          <p:grpSpPr>
            <a:xfrm>
              <a:off x="1249006" y="2460841"/>
              <a:ext cx="1224190" cy="1781256"/>
              <a:chOff x="559990" y="1353208"/>
              <a:chExt cx="774815" cy="1538085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691" b="99574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91" t="3024" r="32301" b="7932"/>
              <a:stretch/>
            </p:blipFill>
            <p:spPr>
              <a:xfrm>
                <a:off x="646006" y="1353208"/>
                <a:ext cx="602783" cy="15380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&quot;없음&quot; 기호 9"/>
              <p:cNvSpPr/>
              <p:nvPr/>
            </p:nvSpPr>
            <p:spPr>
              <a:xfrm>
                <a:off x="559990" y="1753037"/>
                <a:ext cx="774815" cy="941547"/>
              </a:xfrm>
              <a:prstGeom prst="noSmoking">
                <a:avLst>
                  <a:gd name="adj" fmla="val 6597"/>
                </a:avLst>
              </a:prstGeom>
              <a:solidFill>
                <a:srgbClr val="FF0000">
                  <a:alpha val="5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561981" y="4449294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DX스피드 M" panose="02020600000000000000" pitchFamily="18" charset="-127"/>
                  <a:ea typeface="DX스피드 M" panose="02020600000000000000" pitchFamily="18" charset="-127"/>
                </a:rPr>
                <a:t>NO</a:t>
              </a:r>
              <a:endParaRPr lang="ko-KR" altLang="en-US" dirty="0">
                <a:latin typeface="DX스피드 M" panose="02020600000000000000" pitchFamily="18" charset="-127"/>
                <a:ea typeface="DX스피드 M" panose="02020600000000000000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882502" y="2606417"/>
            <a:ext cx="660152" cy="1606296"/>
            <a:chOff x="5163671" y="2324876"/>
            <a:chExt cx="660152" cy="2184371"/>
          </a:xfrm>
        </p:grpSpPr>
        <p:sp>
          <p:nvSpPr>
            <p:cNvPr id="20" name="자유형 19"/>
            <p:cNvSpPr/>
            <p:nvPr/>
          </p:nvSpPr>
          <p:spPr>
            <a:xfrm>
              <a:off x="5163671" y="2324876"/>
              <a:ext cx="296183" cy="2184371"/>
            </a:xfrm>
            <a:custGeom>
              <a:avLst/>
              <a:gdLst>
                <a:gd name="connsiteX0" fmla="*/ 242047 w 296183"/>
                <a:gd name="connsiteY0" fmla="*/ 5948 h 2184371"/>
                <a:gd name="connsiteX1" fmla="*/ 206188 w 296183"/>
                <a:gd name="connsiteY1" fmla="*/ 131453 h 2184371"/>
                <a:gd name="connsiteX2" fmla="*/ 62753 w 296183"/>
                <a:gd name="connsiteY2" fmla="*/ 893453 h 2184371"/>
                <a:gd name="connsiteX3" fmla="*/ 295835 w 296183"/>
                <a:gd name="connsiteY3" fmla="*/ 1207218 h 2184371"/>
                <a:gd name="connsiteX4" fmla="*/ 0 w 296183"/>
                <a:gd name="connsiteY4" fmla="*/ 2184371 h 218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3" h="2184371">
                  <a:moveTo>
                    <a:pt x="242047" y="5948"/>
                  </a:moveTo>
                  <a:cubicBezTo>
                    <a:pt x="239058" y="-5259"/>
                    <a:pt x="236070" y="-16465"/>
                    <a:pt x="206188" y="131453"/>
                  </a:cubicBezTo>
                  <a:cubicBezTo>
                    <a:pt x="176306" y="279371"/>
                    <a:pt x="47812" y="714159"/>
                    <a:pt x="62753" y="893453"/>
                  </a:cubicBezTo>
                  <a:cubicBezTo>
                    <a:pt x="77694" y="1072747"/>
                    <a:pt x="306294" y="992065"/>
                    <a:pt x="295835" y="1207218"/>
                  </a:cubicBezTo>
                  <a:cubicBezTo>
                    <a:pt x="285376" y="1422371"/>
                    <a:pt x="142688" y="1803371"/>
                    <a:pt x="0" y="2184371"/>
                  </a:cubicBezTo>
                </a:path>
              </a:pathLst>
            </a:custGeom>
            <a:noFill/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5527640" y="2324876"/>
              <a:ext cx="296183" cy="2184371"/>
            </a:xfrm>
            <a:custGeom>
              <a:avLst/>
              <a:gdLst>
                <a:gd name="connsiteX0" fmla="*/ 242047 w 296183"/>
                <a:gd name="connsiteY0" fmla="*/ 5948 h 2184371"/>
                <a:gd name="connsiteX1" fmla="*/ 206188 w 296183"/>
                <a:gd name="connsiteY1" fmla="*/ 131453 h 2184371"/>
                <a:gd name="connsiteX2" fmla="*/ 62753 w 296183"/>
                <a:gd name="connsiteY2" fmla="*/ 893453 h 2184371"/>
                <a:gd name="connsiteX3" fmla="*/ 295835 w 296183"/>
                <a:gd name="connsiteY3" fmla="*/ 1207218 h 2184371"/>
                <a:gd name="connsiteX4" fmla="*/ 0 w 296183"/>
                <a:gd name="connsiteY4" fmla="*/ 2184371 h 218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3" h="2184371">
                  <a:moveTo>
                    <a:pt x="242047" y="5948"/>
                  </a:moveTo>
                  <a:cubicBezTo>
                    <a:pt x="239058" y="-5259"/>
                    <a:pt x="236070" y="-16465"/>
                    <a:pt x="206188" y="131453"/>
                  </a:cubicBezTo>
                  <a:cubicBezTo>
                    <a:pt x="176306" y="279371"/>
                    <a:pt x="47812" y="714159"/>
                    <a:pt x="62753" y="893453"/>
                  </a:cubicBezTo>
                  <a:cubicBezTo>
                    <a:pt x="77694" y="1072747"/>
                    <a:pt x="306294" y="992065"/>
                    <a:pt x="295835" y="1207218"/>
                  </a:cubicBezTo>
                  <a:cubicBezTo>
                    <a:pt x="285376" y="1422371"/>
                    <a:pt x="142688" y="1803371"/>
                    <a:pt x="0" y="2184371"/>
                  </a:cubicBezTo>
                </a:path>
              </a:pathLst>
            </a:custGeom>
            <a:noFill/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724913" y="442729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X스피드 M" panose="02020600000000000000" pitchFamily="18" charset="-127"/>
                <a:ea typeface="DX스피드 M" panose="02020600000000000000" pitchFamily="18" charset="-127"/>
              </a:rPr>
              <a:t>SLIM</a:t>
            </a:r>
            <a:endParaRPr lang="ko-KR" altLang="en-US" dirty="0">
              <a:latin typeface="DX스피드 M" panose="02020600000000000000" pitchFamily="18" charset="-127"/>
              <a:ea typeface="DX스피드 M" panose="02020600000000000000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063439" y="2831355"/>
            <a:ext cx="1101740" cy="1965270"/>
            <a:chOff x="3527756" y="2853356"/>
            <a:chExt cx="1101740" cy="1965270"/>
          </a:xfrm>
        </p:grpSpPr>
        <p:grpSp>
          <p:nvGrpSpPr>
            <p:cNvPr id="23" name="그룹 22"/>
            <p:cNvGrpSpPr/>
            <p:nvPr/>
          </p:nvGrpSpPr>
          <p:grpSpPr>
            <a:xfrm>
              <a:off x="3527756" y="2853356"/>
              <a:ext cx="1101740" cy="1119101"/>
              <a:chOff x="3407048" y="2747611"/>
              <a:chExt cx="1101740" cy="1119101"/>
            </a:xfrm>
            <a:noFill/>
          </p:grpSpPr>
          <p:sp>
            <p:nvSpPr>
              <p:cNvPr id="11" name="타원 10"/>
              <p:cNvSpPr/>
              <p:nvPr/>
            </p:nvSpPr>
            <p:spPr>
              <a:xfrm>
                <a:off x="3407048" y="2747611"/>
                <a:ext cx="1101740" cy="1119101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052496" y="3122495"/>
                <a:ext cx="388248" cy="369332"/>
              </a:xfrm>
              <a:prstGeom prst="rect">
                <a:avLst/>
              </a:prstGeom>
              <a:grp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8" panose="02020600000000000000" pitchFamily="18" charset="-127"/>
                    <a:ea typeface="a고딕18" panose="02020600000000000000" pitchFamily="18" charset="-127"/>
                  </a:rPr>
                  <a:t>초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8" panose="02020600000000000000" pitchFamily="18" charset="-127"/>
                  <a:ea typeface="a고딕18" panose="02020600000000000000" pitchFamily="18" charset="-127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3644757" y="4449294"/>
              <a:ext cx="867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DX스피드 M" panose="02020600000000000000" pitchFamily="18" charset="-127"/>
                  <a:ea typeface="DX스피드 M" panose="02020600000000000000" pitchFamily="18" charset="-127"/>
                </a:rPr>
                <a:t>JUST</a:t>
              </a:r>
              <a:endParaRPr lang="ko-KR" altLang="en-US" dirty="0">
                <a:latin typeface="DX스피드 M" panose="02020600000000000000" pitchFamily="18" charset="-127"/>
                <a:ea typeface="DX스피드 M" panose="02020600000000000000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215675" y="312018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10</a:t>
            </a:r>
            <a:endParaRPr lang="ko-KR" altLang="en-US" sz="28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7095498" y="2493023"/>
            <a:ext cx="1341349" cy="2303602"/>
            <a:chOff x="7149288" y="2493023"/>
            <a:chExt cx="1341349" cy="2303602"/>
          </a:xfrm>
        </p:grpSpPr>
        <p:sp>
          <p:nvSpPr>
            <p:cNvPr id="35" name="도넛 34"/>
            <p:cNvSpPr/>
            <p:nvPr/>
          </p:nvSpPr>
          <p:spPr>
            <a:xfrm>
              <a:off x="7853082" y="3801034"/>
              <a:ext cx="467151" cy="482629"/>
            </a:xfrm>
            <a:prstGeom prst="donut">
              <a:avLst>
                <a:gd name="adj" fmla="val 14427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50310" y="4427293"/>
              <a:ext cx="1221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DX스피드 M" panose="02020600000000000000" pitchFamily="18" charset="-127"/>
                  <a:ea typeface="DX스피드 M" panose="02020600000000000000" pitchFamily="18" charset="-127"/>
                </a:rPr>
                <a:t>SIMPLE</a:t>
              </a:r>
              <a:endParaRPr lang="ko-KR" altLang="en-US" dirty="0">
                <a:latin typeface="DX스피드 M" panose="02020600000000000000" pitchFamily="18" charset="-127"/>
                <a:ea typeface="DX스피드 M" panose="02020600000000000000" pitchFamily="18" charset="-127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346027" y="4220096"/>
              <a:ext cx="95229" cy="64218"/>
            </a:xfrm>
            <a:prstGeom prst="line">
              <a:avLst/>
            </a:prstGeom>
            <a:ln w="38100">
              <a:solidFill>
                <a:srgbClr val="5B9BD5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>
              <a:off x="8370074" y="3865557"/>
              <a:ext cx="120563" cy="49179"/>
            </a:xfrm>
            <a:prstGeom prst="line">
              <a:avLst/>
            </a:prstGeom>
            <a:ln w="38100">
              <a:solidFill>
                <a:srgbClr val="5B9BD5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8393641" y="4062799"/>
              <a:ext cx="96996" cy="11145"/>
            </a:xfrm>
            <a:prstGeom prst="line">
              <a:avLst/>
            </a:prstGeom>
            <a:ln w="38100">
              <a:solidFill>
                <a:srgbClr val="5B9BD5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7297">
              <a:off x="7149288" y="2493023"/>
              <a:ext cx="1078211" cy="1822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06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8" r="31253"/>
          <a:stretch/>
        </p:blipFill>
        <p:spPr>
          <a:xfrm>
            <a:off x="3834554" y="985890"/>
            <a:ext cx="2752210" cy="5788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4091701" y="371888"/>
            <a:ext cx="2607399" cy="614002"/>
          </a:xfrm>
          <a:prstGeom prst="rect">
            <a:avLst/>
          </a:prstGeom>
          <a:solidFill>
            <a:srgbClr val="A4CC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기술구현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: 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털다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74" y="2670687"/>
            <a:ext cx="1590245" cy="1595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5903977" y="2670688"/>
            <a:ext cx="1590245" cy="1595214"/>
            <a:chOff x="7117661" y="2606085"/>
            <a:chExt cx="1590245" cy="1595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타원 4"/>
            <p:cNvSpPr/>
            <p:nvPr/>
          </p:nvSpPr>
          <p:spPr>
            <a:xfrm>
              <a:off x="7117661" y="2606085"/>
              <a:ext cx="1590245" cy="1595214"/>
            </a:xfrm>
            <a:prstGeom prst="ellipse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163" y="2922492"/>
              <a:ext cx="1119456" cy="1031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54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1477</TotalTime>
  <Words>769</Words>
  <Application>Microsoft Office PowerPoint</Application>
  <PresentationFormat>사용자 지정</PresentationFormat>
  <Paragraphs>269</Paragraphs>
  <Slides>17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46" baseType="lpstr">
      <vt:lpstr>210 하얀바람 L</vt:lpstr>
      <vt:lpstr>a시월구일2</vt:lpstr>
      <vt:lpstr>a고딕15</vt:lpstr>
      <vt:lpstr>a고딕14</vt:lpstr>
      <vt:lpstr>a고딕17</vt:lpstr>
      <vt:lpstr>맑은 고딕</vt:lpstr>
      <vt:lpstr>a고딕12</vt:lpstr>
      <vt:lpstr>a고딕11</vt:lpstr>
      <vt:lpstr>조선일보명조</vt:lpstr>
      <vt:lpstr>a솜사탕</vt:lpstr>
      <vt:lpstr>Calibri Light</vt:lpstr>
      <vt:lpstr>a시월구일1</vt:lpstr>
      <vt:lpstr>a고딕13</vt:lpstr>
      <vt:lpstr>Arial</vt:lpstr>
      <vt:lpstr>-윤고딕350</vt:lpstr>
      <vt:lpstr>a드림고딕4</vt:lpstr>
      <vt:lpstr>210 하얀바람 R</vt:lpstr>
      <vt:lpstr>a고딕16</vt:lpstr>
      <vt:lpstr>210 하얀바람 B</vt:lpstr>
      <vt:lpstr>a시월구일3</vt:lpstr>
      <vt:lpstr>a시월구일4</vt:lpstr>
      <vt:lpstr>DX스피드 M</vt:lpstr>
      <vt:lpstr>a바른생각</vt:lpstr>
      <vt:lpstr>a고딕18</vt:lpstr>
      <vt:lpstr>Berlin Sans FB Demi</vt:lpstr>
      <vt:lpstr>08서울남산체 B</vt:lpstr>
      <vt:lpstr>a고딕19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</dc:creator>
  <cp:lastModifiedBy>kyungeun</cp:lastModifiedBy>
  <cp:revision>169</cp:revision>
  <dcterms:created xsi:type="dcterms:W3CDTF">2020-01-07T07:27:30Z</dcterms:created>
  <dcterms:modified xsi:type="dcterms:W3CDTF">2020-01-17T02:07:40Z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C:\Users\kyungeun\AppData\Local\Microsoft\Windows\INetCache\IE\1L5WVFQY\경은.pptx</vt:lpwstr>
  </property>
</Properties>
</file>